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2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828092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" dirty="0" smtClean="0">
                <a:solidFill>
                  <a:srgbClr val="002060"/>
                </a:solidFill>
                <a:latin typeface="Times New Roman"/>
              </a:rPr>
            </a:br>
            <a:r>
              <a:rPr lang="ru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" dirty="0">
                <a:solidFill>
                  <a:srgbClr val="002060"/>
                </a:solidFill>
                <a:latin typeface="Times New Roman"/>
              </a:rPr>
            </a:br>
            <a:r>
              <a:rPr lang="ru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" dirty="0" smtClean="0">
                <a:solidFill>
                  <a:srgbClr val="002060"/>
                </a:solidFill>
                <a:latin typeface="Times New Roman"/>
              </a:rPr>
            </a:br>
            <a:r>
              <a:rPr lang="ru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" dirty="0" smtClean="0">
                <a:solidFill>
                  <a:srgbClr val="002060"/>
                </a:solidFill>
                <a:latin typeface="Times New Roman"/>
              </a:rPr>
            </a:br>
            <a:r>
              <a:rPr lang="ru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" dirty="0">
                <a:solidFill>
                  <a:srgbClr val="002060"/>
                </a:solidFill>
                <a:latin typeface="Times New Roman"/>
              </a:rPr>
            </a:br>
            <a:r>
              <a:rPr lang="ru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" dirty="0" smtClean="0">
                <a:solidFill>
                  <a:srgbClr val="002060"/>
                </a:solidFill>
                <a:latin typeface="Times New Roman"/>
              </a:rPr>
            </a:br>
            <a:r>
              <a:rPr lang="ru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" dirty="0" smtClean="0">
                <a:solidFill>
                  <a:srgbClr val="002060"/>
                </a:solidFill>
                <a:latin typeface="Times New Roman"/>
              </a:rPr>
            </a:br>
            <a:r>
              <a:rPr lang="ru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" dirty="0">
                <a:solidFill>
                  <a:srgbClr val="002060"/>
                </a:solidFill>
                <a:latin typeface="Times New Roman"/>
              </a:rPr>
            </a:br>
            <a:r>
              <a:rPr lang="ru" dirty="0">
                <a:solidFill>
                  <a:srgbClr val="002060"/>
                </a:solidFill>
                <a:latin typeface="Times New Roman"/>
              </a:rPr>
              <a:t>Уважаемые жители Дегтевского сельского поселения, представляем Вашему вниманию </a:t>
            </a:r>
            <a:r>
              <a:rPr lang="ru" cap="small" spc="-50" dirty="0">
                <a:solidFill>
                  <a:srgbClr val="002060"/>
                </a:solidFill>
                <a:latin typeface="Times New Roman"/>
              </a:rPr>
              <a:t>«Глоссарий» - основные понятия бюджетного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87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72000"/>
          </a:xfrm>
        </p:spPr>
        <p:txBody>
          <a:bodyPr>
            <a:normAutofit fontScale="25000" lnSpcReduction="20000"/>
          </a:bodyPr>
          <a:lstStyle/>
          <a:p>
            <a:pPr marL="12700" lvl="0" indent="482600" algn="just">
              <a:lnSpc>
                <a:spcPts val="2880"/>
              </a:lnSpc>
              <a:spcBef>
                <a:spcPts val="0"/>
              </a:spcBef>
              <a:buClrTx/>
              <a:buSzTx/>
              <a:buNone/>
            </a:pPr>
            <a:r>
              <a:rPr lang="ru" sz="8000" u="sng" dirty="0">
                <a:solidFill>
                  <a:srgbClr val="002060"/>
                </a:solidFill>
                <a:latin typeface="Times New Roman"/>
              </a:rPr>
              <a:t>Бюджет</a:t>
            </a:r>
            <a:r>
              <a:rPr lang="ru" sz="8000" dirty="0">
                <a:solidFill>
                  <a:srgbClr val="002060"/>
                </a:solidFill>
                <a:latin typeface="Times New Roman"/>
              </a:rPr>
              <a:t> - форма</a:t>
            </a:r>
          </a:p>
          <a:p>
            <a:pPr marL="12700" marR="12700" lvl="0" indent="0" algn="just">
              <a:lnSpc>
                <a:spcPts val="2880"/>
              </a:lnSpc>
              <a:spcBef>
                <a:spcPts val="0"/>
              </a:spcBef>
              <a:buClrTx/>
              <a:buSzTx/>
              <a:buNone/>
            </a:pPr>
            <a:r>
              <a:rPr lang="ru" sz="8000" dirty="0" smtClean="0">
                <a:solidFill>
                  <a:srgbClr val="002060"/>
                </a:solidFill>
                <a:latin typeface="Times New Roman"/>
              </a:rPr>
              <a:t>образования и расходования </a:t>
            </a:r>
          </a:p>
          <a:p>
            <a:pPr marL="12700" marR="12700" lvl="0" indent="0" algn="just">
              <a:lnSpc>
                <a:spcPts val="2880"/>
              </a:lnSpc>
              <a:spcBef>
                <a:spcPts val="0"/>
              </a:spcBef>
              <a:buClrTx/>
              <a:buSzTx/>
              <a:buNone/>
            </a:pPr>
            <a:r>
              <a:rPr lang="ru" sz="8000" dirty="0" smtClean="0">
                <a:solidFill>
                  <a:srgbClr val="002060"/>
                </a:solidFill>
                <a:latin typeface="Times New Roman"/>
              </a:rPr>
              <a:t>денежных средств,</a:t>
            </a:r>
          </a:p>
          <a:p>
            <a:pPr marL="12700" lvl="0" indent="0" algn="just">
              <a:lnSpc>
                <a:spcPts val="2880"/>
              </a:lnSpc>
              <a:spcBef>
                <a:spcPts val="0"/>
              </a:spcBef>
              <a:buClrTx/>
              <a:buSzTx/>
              <a:buNone/>
            </a:pPr>
            <a:r>
              <a:rPr lang="ru" sz="8000" dirty="0" smtClean="0">
                <a:solidFill>
                  <a:srgbClr val="002060"/>
                </a:solidFill>
                <a:latin typeface="Times New Roman"/>
              </a:rPr>
              <a:t>предназначенных </a:t>
            </a:r>
            <a:r>
              <a:rPr lang="ru" sz="8000" dirty="0">
                <a:solidFill>
                  <a:srgbClr val="002060"/>
                </a:solidFill>
                <a:latin typeface="Times New Roman"/>
              </a:rPr>
              <a:t>для</a:t>
            </a:r>
          </a:p>
          <a:p>
            <a:pPr marL="12700" marR="12700" lvl="0" indent="0" algn="just">
              <a:lnSpc>
                <a:spcPts val="2880"/>
              </a:lnSpc>
              <a:spcBef>
                <a:spcPts val="0"/>
              </a:spcBef>
              <a:spcAft>
                <a:spcPts val="1890"/>
              </a:spcAft>
              <a:buClrTx/>
              <a:buSzTx/>
              <a:buNone/>
            </a:pPr>
            <a:r>
              <a:rPr lang="ru" sz="8000" dirty="0">
                <a:solidFill>
                  <a:srgbClr val="002060"/>
                </a:solidFill>
                <a:latin typeface="Times New Roman"/>
              </a:rPr>
              <a:t>финансового </a:t>
            </a:r>
            <a:r>
              <a:rPr lang="ru" sz="8000" dirty="0" smtClean="0">
                <a:solidFill>
                  <a:srgbClr val="002060"/>
                </a:solidFill>
                <a:latin typeface="Times New Roman"/>
              </a:rPr>
              <a:t>обеспечения</a:t>
            </a:r>
          </a:p>
          <a:p>
            <a:pPr marL="12700" marR="12700" lvl="0" indent="0" algn="just">
              <a:lnSpc>
                <a:spcPts val="2880"/>
              </a:lnSpc>
              <a:spcBef>
                <a:spcPts val="0"/>
              </a:spcBef>
              <a:spcAft>
                <a:spcPts val="1890"/>
              </a:spcAft>
              <a:buClrTx/>
              <a:buSzTx/>
              <a:buNone/>
            </a:pPr>
            <a:r>
              <a:rPr lang="ru" sz="8000" dirty="0" smtClean="0">
                <a:solidFill>
                  <a:srgbClr val="002060"/>
                </a:solidFill>
                <a:latin typeface="Times New Roman"/>
              </a:rPr>
              <a:t>задач </a:t>
            </a:r>
            <a:r>
              <a:rPr lang="ru" sz="8000" dirty="0">
                <a:solidFill>
                  <a:srgbClr val="002060"/>
                </a:solidFill>
                <a:latin typeface="Times New Roman"/>
              </a:rPr>
              <a:t>и функций государства </a:t>
            </a:r>
            <a:r>
              <a:rPr lang="ru" sz="8000" dirty="0" smtClean="0">
                <a:solidFill>
                  <a:srgbClr val="002060"/>
                </a:solidFill>
                <a:latin typeface="Times New Roman"/>
              </a:rPr>
              <a:t>и</a:t>
            </a:r>
          </a:p>
          <a:p>
            <a:pPr marL="12700" marR="12700" lvl="0" indent="0" algn="just">
              <a:lnSpc>
                <a:spcPts val="2880"/>
              </a:lnSpc>
              <a:spcBef>
                <a:spcPts val="0"/>
              </a:spcBef>
              <a:spcAft>
                <a:spcPts val="1890"/>
              </a:spcAft>
              <a:buClrTx/>
              <a:buSzTx/>
              <a:buNone/>
            </a:pPr>
            <a:r>
              <a:rPr lang="ru" sz="80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" sz="8000" dirty="0">
                <a:solidFill>
                  <a:srgbClr val="002060"/>
                </a:solidFill>
                <a:latin typeface="Times New Roman"/>
              </a:rPr>
              <a:t>местного самоуправления</a:t>
            </a:r>
          </a:p>
          <a:p>
            <a:pPr marL="12700" marR="12700" lvl="0" indent="482600" algn="just">
              <a:lnSpc>
                <a:spcPts val="2880"/>
              </a:lnSpc>
              <a:spcBef>
                <a:spcPts val="0"/>
              </a:spcBef>
              <a:buClrTx/>
              <a:buSzTx/>
              <a:buNone/>
            </a:pPr>
            <a:r>
              <a:rPr lang="ru" sz="7200" u="sng" dirty="0">
                <a:solidFill>
                  <a:srgbClr val="002060"/>
                </a:solidFill>
                <a:latin typeface="Times New Roman"/>
              </a:rPr>
              <a:t>Консолидированный бюджет </a:t>
            </a:r>
            <a:r>
              <a:rPr lang="ru" sz="7200" dirty="0">
                <a:solidFill>
                  <a:srgbClr val="002060"/>
                </a:solidFill>
                <a:latin typeface="Times New Roman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</a:t>
            </a:r>
          </a:p>
          <a:p>
            <a:pPr marL="12700" marR="12700" lvl="0" indent="0" algn="just">
              <a:lnSpc>
                <a:spcPts val="2880"/>
              </a:lnSpc>
              <a:spcBef>
                <a:spcPts val="0"/>
              </a:spcBef>
              <a:buClrTx/>
              <a:buSzTx/>
              <a:buNone/>
            </a:pPr>
            <a:r>
              <a:rPr lang="ru" sz="7200" dirty="0">
                <a:solidFill>
                  <a:srgbClr val="002060"/>
                </a:solidFill>
                <a:latin typeface="Times New Roman"/>
              </a:rPr>
              <a:t>трансфертов между этими </a:t>
            </a:r>
            <a:r>
              <a:rPr lang="ru" sz="7200" dirty="0" smtClean="0">
                <a:solidFill>
                  <a:srgbClr val="002060"/>
                </a:solidFill>
                <a:latin typeface="Times New Roman"/>
              </a:rPr>
              <a:t>бюджетами</a:t>
            </a:r>
          </a:p>
          <a:p>
            <a:pPr marL="64008" indent="0">
              <a:buNone/>
            </a:pPr>
            <a:endParaRPr lang="ru-RU" sz="7200" dirty="0"/>
          </a:p>
        </p:txBody>
      </p:sp>
      <p:pic>
        <p:nvPicPr>
          <p:cNvPr id="1026" name="Picture 2" descr="C:\Users\Пользователь\Desktop\f2d0492c7551c9a8247f0531c58c1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35" y="116632"/>
            <a:ext cx="52049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6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6327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" sz="4400" dirty="0">
                <a:solidFill>
                  <a:srgbClr val="002060"/>
                </a:solidFill>
                <a:latin typeface="Times New Roman"/>
              </a:rPr>
              <a:t>Основные понятия бюджетного </a:t>
            </a:r>
            <a:r>
              <a:rPr lang="ru" sz="4400" dirty="0" smtClean="0">
                <a:solidFill>
                  <a:srgbClr val="002060"/>
                </a:solidFill>
                <a:latin typeface="Times New Roman"/>
              </a:rPr>
              <a:t>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fontScale="62500" lnSpcReduction="20000"/>
          </a:bodyPr>
          <a:lstStyle/>
          <a:p>
            <a:r>
              <a:rPr lang="ru" sz="3200" i="1" u="sng" dirty="0">
                <a:solidFill>
                  <a:srgbClr val="002060"/>
                </a:solidFill>
                <a:latin typeface="Times New Roman"/>
              </a:rPr>
              <a:t>Доходы бюджета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- поступающие в бюджет денежные средства</a:t>
            </a:r>
          </a:p>
          <a:p>
            <a:r>
              <a:rPr lang="ru" sz="3200" i="1" u="sng" dirty="0">
                <a:solidFill>
                  <a:srgbClr val="002060"/>
                </a:solidFill>
                <a:latin typeface="Times New Roman"/>
              </a:rPr>
              <a:t>Расходы бюджета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- выплачиваемые из бюджета денежные средства, направленные на финансовое обеспечение задач местного самоуправления</a:t>
            </a:r>
          </a:p>
          <a:p>
            <a:r>
              <a:rPr lang="ru" sz="3200" i="1" u="sng" dirty="0">
                <a:solidFill>
                  <a:srgbClr val="002060"/>
                </a:solidFill>
                <a:latin typeface="Times New Roman"/>
              </a:rPr>
              <a:t>Дефицит бюджета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- превышение расходов бюджета над его доходами</a:t>
            </a:r>
          </a:p>
          <a:p>
            <a:r>
              <a:rPr lang="ru" sz="3200" i="1" u="sng" dirty="0">
                <a:solidFill>
                  <a:srgbClr val="002060"/>
                </a:solidFill>
                <a:latin typeface="Times New Roman"/>
              </a:rPr>
              <a:t>Профицит </a:t>
            </a:r>
            <a:r>
              <a:rPr lang="ru" sz="3200" i="1" u="sng" dirty="0" smtClean="0">
                <a:solidFill>
                  <a:srgbClr val="002060"/>
                </a:solidFill>
                <a:latin typeface="Times New Roman"/>
              </a:rPr>
              <a:t>бюджета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- превышение </a:t>
            </a:r>
            <a:endParaRPr lang="ru" sz="3200" dirty="0" smtClean="0">
              <a:solidFill>
                <a:srgbClr val="002060"/>
              </a:solidFill>
              <a:latin typeface="Times New Roman"/>
            </a:endParaRPr>
          </a:p>
          <a:p>
            <a:pPr marL="64008" indent="0">
              <a:buNone/>
            </a:pP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доходов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бюджета </a:t>
            </a:r>
            <a:endParaRPr lang="ru" sz="3200" dirty="0" smtClean="0">
              <a:solidFill>
                <a:srgbClr val="002060"/>
              </a:solidFill>
              <a:latin typeface="Times New Roman"/>
            </a:endParaRPr>
          </a:p>
          <a:p>
            <a:pPr marL="64008" indent="0">
              <a:buNone/>
            </a:pP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над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его расходами</a:t>
            </a:r>
          </a:p>
          <a:p>
            <a:r>
              <a:rPr lang="ru" sz="3200" i="1" u="sng" dirty="0" smtClean="0">
                <a:solidFill>
                  <a:srgbClr val="002060"/>
                </a:solidFill>
                <a:latin typeface="Times New Roman"/>
              </a:rPr>
              <a:t>Источники финанси-</a:t>
            </a:r>
          </a:p>
          <a:p>
            <a:pPr marL="64008" indent="0">
              <a:buNone/>
            </a:pPr>
            <a:r>
              <a:rPr lang="ru" sz="3200" i="1" u="sng" dirty="0" smtClean="0">
                <a:solidFill>
                  <a:srgbClr val="002060"/>
                </a:solidFill>
                <a:latin typeface="Times New Roman"/>
              </a:rPr>
              <a:t>рования дефицита </a:t>
            </a:r>
          </a:p>
          <a:p>
            <a:pPr marL="64008" indent="0">
              <a:buNone/>
            </a:pPr>
            <a:r>
              <a:rPr lang="ru" sz="3200" i="1" u="sng" dirty="0" smtClean="0">
                <a:solidFill>
                  <a:srgbClr val="002060"/>
                </a:solidFill>
                <a:latin typeface="Times New Roman"/>
              </a:rPr>
              <a:t>бюджета </a:t>
            </a: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– остатки на </a:t>
            </a:r>
          </a:p>
          <a:p>
            <a:pPr marL="64008" indent="0">
              <a:buNone/>
            </a:pP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счете, бюджетные </a:t>
            </a:r>
          </a:p>
          <a:p>
            <a:pPr marL="64008" indent="0">
              <a:buNone/>
            </a:pP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кредиты,</a:t>
            </a:r>
          </a:p>
          <a:p>
            <a:pPr marL="64008" indent="0">
              <a:buNone/>
            </a:pP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коммерческие кредиты, </a:t>
            </a:r>
          </a:p>
          <a:p>
            <a:pPr marL="64008" indent="0">
              <a:buNone/>
            </a:pP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иные источники</a:t>
            </a:r>
            <a:endParaRPr lang="ru" sz="3200" dirty="0">
              <a:solidFill>
                <a:srgbClr val="002060"/>
              </a:solidFill>
              <a:latin typeface="Times New Roman"/>
            </a:endParaRP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2050" name="Picture 2" descr="C:\Users\Пользователь\Desktop\GACGM03HeRzU0eSUzs0suAwuWd6f0A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46" y="3573016"/>
            <a:ext cx="5716013" cy="32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1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857250"/>
          </a:xfrm>
        </p:spPr>
        <p:txBody>
          <a:bodyPr>
            <a:normAutofit/>
          </a:bodyPr>
          <a:lstStyle/>
          <a:p>
            <a:pPr algn="ctr"/>
            <a:r>
              <a:rPr lang="ru" sz="2800" dirty="0">
                <a:solidFill>
                  <a:srgbClr val="002060"/>
                </a:solidFill>
                <a:latin typeface="Times New Roman"/>
              </a:rPr>
              <a:t>Основные понятия бюджетного процесса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pPr indent="0" algn="ctr">
              <a:lnSpc>
                <a:spcPts val="2400"/>
              </a:lnSpc>
            </a:pPr>
            <a:r>
              <a:rPr lang="ru" sz="3200" dirty="0">
                <a:solidFill>
                  <a:srgbClr val="002060"/>
                </a:solidFill>
                <a:latin typeface="Times New Roman"/>
              </a:rPr>
              <a:t>Межбюджетные трансферты - денежные средства перечисляемые из </a:t>
            </a: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одного бюджета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бюджетной системы, другому бюджету</a:t>
            </a: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indent="0" algn="ctr">
              <a:lnSpc>
                <a:spcPts val="2400"/>
              </a:lnSpc>
              <a:buNone/>
            </a:pPr>
            <a:endParaRPr lang="ru" sz="3200" dirty="0">
              <a:solidFill>
                <a:srgbClr val="002060"/>
              </a:solidFill>
              <a:latin typeface="Times New Roman"/>
            </a:endParaRPr>
          </a:p>
          <a:p>
            <a:pPr marR="12700" indent="0" algn="r">
              <a:lnSpc>
                <a:spcPts val="2160"/>
              </a:lnSpc>
              <a:buNone/>
            </a:pPr>
            <a:r>
              <a:rPr lang="ru" sz="3200" i="1" u="sng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Пример: Областной бюджет перечисляет</a:t>
            </a:r>
          </a:p>
          <a:p>
            <a:pPr marR="12700" indent="0" algn="r">
              <a:lnSpc>
                <a:spcPts val="2160"/>
              </a:lnSpc>
              <a:buNone/>
            </a:pPr>
            <a:r>
              <a:rPr lang="ru" sz="3200" i="1" u="sng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межбюджетные трансферты бюджету Миллеровского района в форме дотаций</a:t>
            </a:r>
            <a:r>
              <a:rPr lang="ru" sz="3200" i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</a:t>
            </a:r>
          </a:p>
          <a:p>
            <a:pPr marR="12700" indent="0" algn="r">
              <a:lnSpc>
                <a:spcPts val="2160"/>
              </a:lnSpc>
              <a:buNone/>
            </a:pPr>
            <a:r>
              <a:rPr lang="ru" sz="3200" i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                         </a:t>
            </a:r>
            <a:r>
              <a:rPr lang="ru" sz="3200" i="1" u="sng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субсидий, субвенций, </a:t>
            </a:r>
            <a:r>
              <a:rPr lang="ru" sz="3200" i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иных</a:t>
            </a:r>
          </a:p>
          <a:p>
            <a:pPr marR="12700" indent="0" algn="r">
              <a:lnSpc>
                <a:spcPts val="2160"/>
              </a:lnSpc>
              <a:buNone/>
            </a:pPr>
            <a:r>
              <a:rPr lang="ru" sz="3200" i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" sz="3200" i="1" u="sng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межбюджетных </a:t>
            </a:r>
            <a:endParaRPr lang="ru" sz="3200" i="1" u="sng" dirty="0" smtClean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marR="12700" indent="0" algn="r">
              <a:lnSpc>
                <a:spcPts val="2160"/>
              </a:lnSpc>
              <a:buNone/>
            </a:pPr>
            <a:r>
              <a:rPr lang="ru" sz="3200" i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трансфертов</a:t>
            </a:r>
            <a:endParaRPr lang="ru" sz="3200" i="1" u="sng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Пользователь\Desktop\2020_10_15_08_sq9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7407"/>
            <a:ext cx="3923928" cy="29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7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" sz="2000" i="1" u="sng" dirty="0">
                <a:solidFill>
                  <a:srgbClr val="002060"/>
                </a:solidFill>
                <a:latin typeface="Times New Roman"/>
              </a:rPr>
              <a:t>Дотации </a:t>
            </a:r>
            <a:r>
              <a:rPr lang="ru" sz="2000" dirty="0">
                <a:solidFill>
                  <a:srgbClr val="002060"/>
                </a:solidFill>
                <a:latin typeface="Times New Roman"/>
              </a:rPr>
              <a:t>-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" sz="2000" dirty="0" smtClean="0">
                <a:solidFill>
                  <a:srgbClr val="002060"/>
                </a:solidFill>
                <a:latin typeface="Times New Roman"/>
              </a:rPr>
              <a:t>использования</a:t>
            </a:r>
          </a:p>
          <a:p>
            <a:r>
              <a:rPr lang="ru" sz="2000" i="1" u="sng" dirty="0" smtClean="0">
                <a:solidFill>
                  <a:srgbClr val="002060"/>
                </a:solidFill>
                <a:latin typeface="Times New Roman"/>
              </a:rPr>
              <a:t>Субсидии</a:t>
            </a:r>
            <a:r>
              <a:rPr lang="ru" sz="2000" dirty="0" smtClean="0">
                <a:solidFill>
                  <a:srgbClr val="002060"/>
                </a:solidFill>
                <a:latin typeface="Times New Roman"/>
              </a:rPr>
              <a:t> – межбюджетные трансферты, предоставляемые на условиях софинансирования расходных обязательств, возникающих при выполнении полномочий органов местрого сомоуправления по аопросам местного значения</a:t>
            </a:r>
          </a:p>
          <a:p>
            <a:r>
              <a:rPr lang="ru" sz="2000" i="1" u="sng" dirty="0" smtClean="0">
                <a:solidFill>
                  <a:srgbClr val="002060"/>
                </a:solidFill>
                <a:latin typeface="Times New Roman"/>
              </a:rPr>
              <a:t>Субвенции</a:t>
            </a:r>
            <a:r>
              <a:rPr lang="ru" sz="2000" dirty="0" smtClean="0">
                <a:solidFill>
                  <a:srgbClr val="002060"/>
                </a:solidFill>
                <a:latin typeface="Times New Roman"/>
              </a:rPr>
              <a:t> – межюбджетные трансферты, предоставляемые местным бюджетам в целях финансового обеспечения расходных обязательств муниципальных </a:t>
            </a:r>
          </a:p>
          <a:p>
            <a:pPr marL="64008" indent="0"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/>
              </a:rPr>
              <a:t>      образований, </a:t>
            </a:r>
          </a:p>
          <a:p>
            <a:pPr marL="64008" indent="0"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/>
              </a:rPr>
              <a:t>      возникающих при </a:t>
            </a:r>
          </a:p>
          <a:p>
            <a:pPr marL="64008" indent="0"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/>
              </a:rPr>
              <a:t>      выполнении </a:t>
            </a:r>
          </a:p>
          <a:p>
            <a:pPr marL="64008" indent="0"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/>
              </a:rPr>
              <a:t>      государственных </a:t>
            </a:r>
          </a:p>
          <a:p>
            <a:pPr marL="64008" indent="0"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/>
              </a:rPr>
              <a:t>      полномочий </a:t>
            </a:r>
            <a:endParaRPr lang="ru" sz="2000" dirty="0">
              <a:solidFill>
                <a:srgbClr val="00206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Пользователь\Desktop\1400__100_573464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85" y="2996952"/>
            <a:ext cx="5814541" cy="38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5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algn="ctr">
              <a:lnSpc>
                <a:spcPts val="2400"/>
              </a:lnSpc>
            </a:pPr>
            <a:r>
              <a:rPr lang="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Главный </a:t>
            </a:r>
            <a:r>
              <a:rPr lang="ru" sz="27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распорядитель бюджетных средств </a:t>
            </a:r>
            <a:r>
              <a:rPr lang="ru" sz="2700" u="sng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(ГРБС) </a:t>
            </a:r>
            <a:r>
              <a:rPr lang="ru" sz="27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-орган местного самоуправления, имеющие право </a:t>
            </a:r>
            <a:r>
              <a:rPr lang="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распределять бюджетные </a:t>
            </a:r>
            <a:r>
              <a:rPr lang="ru" sz="27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ассигнования и лимиты бюджетных обязательств</a:t>
            </a:r>
            <a:r>
              <a:rPr lang="ru" sz="4400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" sz="4400" dirty="0">
                <a:solidFill>
                  <a:srgbClr val="00206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Администрация </a:t>
            </a:r>
            <a:r>
              <a:rPr lang="ru-RU" sz="28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Дегтевского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 сельского поселения Миллеровского района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ользователь\Desktop\17176783144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8" b="22785"/>
          <a:stretch/>
        </p:blipFill>
        <p:spPr bwMode="auto">
          <a:xfrm>
            <a:off x="228274" y="3717032"/>
            <a:ext cx="48069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1717678190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7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pPr marL="12700" marR="25400" indent="0" algn="ctr">
              <a:lnSpc>
                <a:spcPts val="2160"/>
              </a:lnSpc>
              <a:spcBef>
                <a:spcPts val="1260"/>
              </a:spcBef>
            </a:pPr>
            <a:r>
              <a:rPr lang="ru" sz="2800" dirty="0">
                <a:solidFill>
                  <a:srgbClr val="002060"/>
                </a:solidFill>
                <a:latin typeface="Times New Roman"/>
              </a:rPr>
              <a:t>Основные понятия бюджетного процесса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ru" sz="3200" b="1" i="1" u="sng" dirty="0">
                <a:solidFill>
                  <a:srgbClr val="002060"/>
                </a:solidFill>
                <a:latin typeface="Times New Roman"/>
              </a:rPr>
              <a:t>Бюджетные ассигнования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- предельные </a:t>
            </a:r>
            <a:r>
              <a:rPr lang="ru" sz="3200" dirty="0" smtClean="0">
                <a:solidFill>
                  <a:srgbClr val="002060"/>
                </a:solidFill>
                <a:latin typeface="Times New Roman"/>
              </a:rPr>
              <a:t>объемы денежных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средств, предусмотренные в соответствующем финансовом году для исполнения бюджетных обязательств</a:t>
            </a:r>
          </a:p>
          <a:p>
            <a:pPr marL="12700" marR="25400" indent="0" algn="just">
              <a:lnSpc>
                <a:spcPts val="2160"/>
              </a:lnSpc>
              <a:spcBef>
                <a:spcPts val="1260"/>
              </a:spcBef>
            </a:pPr>
            <a:r>
              <a:rPr lang="ru" sz="3200" b="1" i="1" u="sng" dirty="0">
                <a:solidFill>
                  <a:srgbClr val="002060"/>
                </a:solidFill>
                <a:latin typeface="Times New Roman"/>
              </a:rPr>
              <a:t>Муниципальный внутренний долг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- долговые обязательства публично-правового</a:t>
            </a:r>
          </a:p>
          <a:p>
            <a:pPr marL="12700" indent="0" algn="just">
              <a:lnSpc>
                <a:spcPts val="2160"/>
              </a:lnSpc>
              <a:spcAft>
                <a:spcPts val="1260"/>
              </a:spcAft>
              <a:buNone/>
            </a:pPr>
            <a:r>
              <a:rPr lang="ru" sz="3200" dirty="0">
                <a:solidFill>
                  <a:srgbClr val="002060"/>
                </a:solidFill>
                <a:latin typeface="Times New Roman"/>
              </a:rPr>
              <a:t>образования</a:t>
            </a:r>
          </a:p>
          <a:p>
            <a:pPr marL="12700" marR="2717800" indent="0" algn="just">
              <a:lnSpc>
                <a:spcPts val="2160"/>
              </a:lnSpc>
            </a:pPr>
            <a:r>
              <a:rPr lang="ru" sz="3200" b="1" i="1" u="sng" dirty="0">
                <a:solidFill>
                  <a:srgbClr val="002060"/>
                </a:solidFill>
                <a:latin typeface="Times New Roman"/>
              </a:rPr>
              <a:t>Лимит бюджетных обязательств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- объем прав в денежном выражении на принятие бюджетных обязательств и (или) их исполнение в текущем финансовом году (текущем финансовом году и планов» периоде)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57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/>
          <a:lstStyle/>
          <a:p>
            <a:pPr marL="64008" indent="0" algn="ctr">
              <a:buNone/>
            </a:pPr>
            <a:r>
              <a:rPr lang="ru" sz="4000" b="1" i="1" u="sng" dirty="0">
                <a:solidFill>
                  <a:srgbClr val="002060"/>
                </a:solidFill>
                <a:latin typeface="Times New Roman"/>
              </a:rPr>
              <a:t>Уважаемые жители, </a:t>
            </a:r>
            <a:endParaRPr lang="ru" sz="4000" b="1" i="1" u="sng" dirty="0" smtClean="0">
              <a:solidFill>
                <a:srgbClr val="002060"/>
              </a:solidFill>
              <a:latin typeface="Times New Roman"/>
            </a:endParaRPr>
          </a:p>
          <a:p>
            <a:pPr marL="64008" indent="0" algn="ctr">
              <a:buNone/>
            </a:pPr>
            <a:r>
              <a:rPr lang="ru" sz="4000" b="1" i="1" u="sng" dirty="0" smtClean="0">
                <a:solidFill>
                  <a:srgbClr val="002060"/>
                </a:solidFill>
                <a:latin typeface="Times New Roman"/>
              </a:rPr>
              <a:t>благодарим </a:t>
            </a:r>
            <a:r>
              <a:rPr lang="ru" sz="4000" b="1" i="1" u="sng" dirty="0">
                <a:solidFill>
                  <a:srgbClr val="002060"/>
                </a:solidFill>
                <a:latin typeface="Times New Roman"/>
              </a:rPr>
              <a:t>Вас, </a:t>
            </a:r>
            <a:endParaRPr lang="ru" sz="4000" b="1" i="1" u="sng" dirty="0" smtClean="0">
              <a:solidFill>
                <a:srgbClr val="002060"/>
              </a:solidFill>
              <a:latin typeface="Times New Roman"/>
            </a:endParaRPr>
          </a:p>
          <a:p>
            <a:pPr marL="64008" indent="0" algn="ctr">
              <a:buNone/>
            </a:pPr>
            <a:r>
              <a:rPr lang="ru" sz="4000" b="1" i="1" u="sng" dirty="0" smtClean="0">
                <a:solidFill>
                  <a:srgbClr val="002060"/>
                </a:solidFill>
                <a:latin typeface="Times New Roman"/>
              </a:rPr>
              <a:t>за </a:t>
            </a:r>
            <a:r>
              <a:rPr lang="ru" sz="4000" b="1" i="1" u="sng" dirty="0">
                <a:solidFill>
                  <a:srgbClr val="002060"/>
                </a:solidFill>
                <a:latin typeface="Times New Roman"/>
              </a:rPr>
              <a:t>ознакомление </a:t>
            </a:r>
            <a:endParaRPr lang="ru" sz="4000" b="1" i="1" u="sng" dirty="0" smtClean="0">
              <a:solidFill>
                <a:srgbClr val="002060"/>
              </a:solidFill>
              <a:latin typeface="Times New Roman"/>
            </a:endParaRPr>
          </a:p>
          <a:p>
            <a:pPr marL="64008" indent="0" algn="ctr">
              <a:buNone/>
            </a:pPr>
            <a:r>
              <a:rPr lang="ru" sz="4000" b="1" i="1" u="sng" dirty="0" smtClean="0">
                <a:solidFill>
                  <a:srgbClr val="002060"/>
                </a:solidFill>
                <a:latin typeface="Times New Roman"/>
              </a:rPr>
              <a:t>с основными понятиями бюджетного процесса</a:t>
            </a:r>
            <a:endParaRPr lang="ru" sz="4000" b="1" i="1" u="sng" dirty="0">
              <a:solidFill>
                <a:srgbClr val="002060"/>
              </a:solidFill>
              <a:latin typeface="Times New Roman"/>
            </a:endParaRP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122" name="Picture 2" descr="C:\Users\Пользователь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783942"/>
            <a:ext cx="4536504" cy="30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9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321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        Уважаемые жители Дегтевского сельского поселения, представляем Вашему вниманию «Глоссарий» - основные понятия бюджетного процесса</vt:lpstr>
      <vt:lpstr>Презентация PowerPoint</vt:lpstr>
      <vt:lpstr>Основные понятия бюджетного процесса</vt:lpstr>
      <vt:lpstr>Основные понятия бюджетного процесса</vt:lpstr>
      <vt:lpstr>Презентация PowerPoint</vt:lpstr>
      <vt:lpstr>Главный распорядитель бюджетных средств (ГРБС) -орган местного самоуправления, имеющие право распределять бюджетные ассигнования и лимиты бюджетных обязательств </vt:lpstr>
      <vt:lpstr>Основные понятия бюджетного процесса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Дегтевского сельского поселения, представляем Вашему вниманию «Глоссарий» - основные понятия бюджетного процесса</dc:title>
  <dc:creator>Пользователь</dc:creator>
  <cp:lastModifiedBy>Пользователь</cp:lastModifiedBy>
  <cp:revision>7</cp:revision>
  <dcterms:created xsi:type="dcterms:W3CDTF">2024-06-06T07:05:22Z</dcterms:created>
  <dcterms:modified xsi:type="dcterms:W3CDTF">2024-06-06T13:00:54Z</dcterms:modified>
</cp:coreProperties>
</file>