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rawings/drawing2.xml" ContentType="application/vnd.openxmlformats-officedocument.drawingml.chartshapes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drawings/drawing3.xml" ContentType="application/vnd.openxmlformats-officedocument.drawingml.chartshapes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2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85" r:id="rId10"/>
    <p:sldId id="286" r:id="rId11"/>
    <p:sldId id="270" r:id="rId12"/>
    <p:sldId id="271" r:id="rId13"/>
    <p:sldId id="272" r:id="rId14"/>
    <p:sldId id="280" r:id="rId15"/>
    <p:sldId id="281" r:id="rId16"/>
    <p:sldId id="282" r:id="rId17"/>
  </p:sldIdLst>
  <p:sldSz cx="10693400" cy="7556500"/>
  <p:notesSz cx="9928225" cy="6797675"/>
  <p:defaultTextStyle>
    <a:defPPr>
      <a:defRPr lang="ru-RU"/>
    </a:defPPr>
    <a:lvl1pPr marL="0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1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67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2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78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33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89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45" algn="l" defTabSz="91431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7BD7"/>
    <a:srgbClr val="FF99CC"/>
    <a:srgbClr val="004DE6"/>
    <a:srgbClr val="FF3399"/>
    <a:srgbClr val="FF7C80"/>
    <a:srgbClr val="AFDC7E"/>
    <a:srgbClr val="D9C1F1"/>
    <a:srgbClr val="BEF1F4"/>
    <a:srgbClr val="A827AB"/>
    <a:srgbClr val="A4AE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4737" autoAdjust="0"/>
  </p:normalViewPr>
  <p:slideViewPr>
    <p:cSldViewPr>
      <p:cViewPr>
        <p:scale>
          <a:sx n="70" d="100"/>
          <a:sy n="70" d="100"/>
        </p:scale>
        <p:origin x="-2442" y="-822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0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package" Target="../embeddings/_____Microsoft_Excel7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9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dPt>
            <c:idx val="0"/>
            <c:bubble3D val="0"/>
            <c:explosion val="0"/>
          </c:dPt>
          <c:dLbls>
            <c:dLbl>
              <c:idx val="0"/>
              <c:layout>
                <c:manualLayout>
                  <c:x val="-2.5157226475207652E-2"/>
                  <c:y val="-7.347375328083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003608923884515E-2"/>
                  <c:y val="-2.906482939632544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4.3777777777777784E-2"/>
                  <c:y val="-1.7043832020997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Лист1!$A$2:$A$4</c:f>
              <c:strCache>
                <c:ptCount val="3"/>
                <c:pt idx="0">
                  <c:v>Безвозмездные поступления</c:v>
                </c:pt>
                <c:pt idx="1">
                  <c:v>Налоговые доходы</c:v>
                </c:pt>
                <c:pt idx="2">
                  <c:v>Неналоговые доходы</c:v>
                </c:pt>
              </c:strCache>
            </c:strRef>
          </c:cat>
          <c:val>
            <c:numRef>
              <c:f>Лист1!$B$2:$B$4</c:f>
              <c:numCache>
                <c:formatCode>0.0%</c:formatCode>
                <c:ptCount val="3"/>
                <c:pt idx="0">
                  <c:v>0.30099999999999999</c:v>
                </c:pt>
                <c:pt idx="1">
                  <c:v>0.68600000000000005</c:v>
                </c:pt>
                <c:pt idx="2">
                  <c:v>1.2999999999999999E-2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l"/>
      <c:legendEntry>
        <c:idx val="0"/>
        <c:txPr>
          <a:bodyPr/>
          <a:lstStyle/>
          <a:p>
            <a:pPr>
              <a:defRPr sz="1300" b="1" i="0" baseline="0"/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300" b="1" i="0" baseline="0"/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300" b="1" i="0" baseline="0"/>
            </a:pPr>
            <a:endParaRPr lang="ru-RU"/>
          </a:p>
        </c:txPr>
      </c:legendEntry>
      <c:layout>
        <c:manualLayout>
          <c:xMode val="edge"/>
          <c:yMode val="edge"/>
          <c:x val="0.16095550556180643"/>
          <c:y val="2.9783809918497051E-2"/>
          <c:w val="0.77195346675415577"/>
          <c:h val="0.17354170014462494"/>
        </c:manualLayout>
      </c:layout>
      <c:overlay val="0"/>
      <c:txPr>
        <a:bodyPr/>
        <a:lstStyle/>
        <a:p>
          <a:pPr>
            <a:defRPr sz="12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Расходы</c:v>
                </c:pt>
              </c:strCache>
            </c:strRef>
          </c:tx>
          <c:cat>
            <c:strRef>
              <c:f>Лист1!$A$2:$A$3</c:f>
              <c:strCache>
                <c:ptCount val="2"/>
                <c:pt idx="0">
                  <c:v>программные расходы - 98,3%</c:v>
                </c:pt>
                <c:pt idx="1">
                  <c:v>непрограммные расходы - 1,7%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16180.6</c:v>
                </c:pt>
                <c:pt idx="1">
                  <c:v>282.10000000000002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8.3079309853710162E-2"/>
          <c:y val="1.8638633712452609E-2"/>
          <c:w val="0.90124437933630386"/>
          <c:h val="0.89946785277793995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доходы бюджета Дегтевского сельского поселения Миллиеровского района</c:v>
                </c:pt>
              </c:strCache>
            </c:strRef>
          </c:tx>
          <c:spPr>
            <a:solidFill>
              <a:srgbClr val="004DE6"/>
            </a:solidFill>
          </c:spPr>
          <c:invertIfNegative val="0"/>
          <c:dLbls>
            <c:dLbl>
              <c:idx val="0"/>
              <c:layout>
                <c:manualLayout>
                  <c:x val="7.2351421188630485E-2"/>
                  <c:y val="-0.142158063575386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4.134356751917638E-2"/>
                  <c:y val="-0.32064614319043455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8.0103359173126609E-2"/>
                  <c:y val="-0.1977134368620589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9379743229770697E-2"/>
                  <c:y val="-0.2130692257217847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8.0103359173126609E-2"/>
                  <c:y val="-0.1712962962962963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6227390180878554E-2"/>
                  <c:y val="-0.15046296296296449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Лист1!$A$2:$A$7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Лист1!$B$2:$B$7</c:f>
              <c:numCache>
                <c:formatCode>0.0</c:formatCode>
                <c:ptCount val="5"/>
                <c:pt idx="0">
                  <c:v>18571.5</c:v>
                </c:pt>
                <c:pt idx="1">
                  <c:v>11202.4</c:v>
                </c:pt>
                <c:pt idx="2">
                  <c:v>12424.2</c:v>
                </c:pt>
                <c:pt idx="3">
                  <c:v>14770.1</c:v>
                </c:pt>
                <c:pt idx="4">
                  <c:v>15059.5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Субвенции</c:v>
                </c:pt>
              </c:strCache>
            </c:strRef>
          </c:tx>
          <c:invertIfNegative val="0"/>
          <c:cat>
            <c:numRef>
              <c:f>Лист1!$A$2:$A$7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Лист1!$C$2:$C$7</c:f>
              <c:numCache>
                <c:formatCode>0.0</c:formatCode>
                <c:ptCount val="5"/>
                <c:pt idx="0">
                  <c:v>208.4</c:v>
                </c:pt>
                <c:pt idx="1">
                  <c:v>240.4</c:v>
                </c:pt>
                <c:pt idx="2">
                  <c:v>255.6</c:v>
                </c:pt>
                <c:pt idx="3">
                  <c:v>299.2</c:v>
                </c:pt>
                <c:pt idx="4">
                  <c:v>106.2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55408512"/>
        <c:axId val="55410048"/>
        <c:axId val="0"/>
      </c:bar3DChart>
      <c:catAx>
        <c:axId val="554085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55410048"/>
        <c:crosses val="autoZero"/>
        <c:auto val="1"/>
        <c:lblAlgn val="ctr"/>
        <c:lblOffset val="100"/>
        <c:noMultiLvlLbl val="0"/>
      </c:catAx>
      <c:valAx>
        <c:axId val="5541004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5540851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5527843903233033"/>
          <c:y val="2.8839129483814559E-2"/>
          <c:w val="0.28449744654011183"/>
          <c:h val="0.11025080198308548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7"/>
    </mc:Choice>
    <mc:Fallback>
      <c:style val="37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087948609793153E-2"/>
                  <c:y val="-2.77342473303852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1.509317750362834E-2"/>
                  <c:y val="-2.07028331256162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1.4954726044917594E-2"/>
                  <c:y val="-2.03053827241142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1.8009297682556616E-2"/>
                  <c:y val="-2.186914591283298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1.9167543653493501E-2"/>
                  <c:y val="-3.28754807472983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5.3709298422289393E-3"/>
                  <c:y val="0.6145622478552905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4.0281973816717123E-3"/>
                  <c:y val="0.6145624582498330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7"/>
              <c:layout>
                <c:manualLayout>
                  <c:x val="4.0281973816717123E-3"/>
                  <c:y val="0.61990647962591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6958.2</c:v>
                </c:pt>
                <c:pt idx="1">
                  <c:v>8180</c:v>
                </c:pt>
                <c:pt idx="2">
                  <c:v>8926.2000000000007</c:v>
                </c:pt>
                <c:pt idx="3">
                  <c:v>9837.1</c:v>
                </c:pt>
                <c:pt idx="4" formatCode="0.0">
                  <c:v>10601.8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57496448"/>
        <c:axId val="157497984"/>
        <c:axId val="0"/>
      </c:bar3DChart>
      <c:catAx>
        <c:axId val="1574964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57497984"/>
        <c:crosses val="autoZero"/>
        <c:auto val="1"/>
        <c:lblAlgn val="ctr"/>
        <c:lblOffset val="100"/>
        <c:noMultiLvlLbl val="0"/>
      </c:catAx>
      <c:valAx>
        <c:axId val="15749798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57496448"/>
        <c:crosses val="autoZero"/>
        <c:crossBetween val="between"/>
      </c:valAx>
    </c:plotArea>
    <c:plotVisOnly val="1"/>
    <c:dispBlanksAs val="gap"/>
    <c:showDLblsOverMax val="0"/>
  </c:chart>
  <c:spPr>
    <a:effectLst>
      <a:softEdge rad="635000"/>
    </a:effectLst>
  </c:spPr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8536013452415584E-2"/>
          <c:y val="0.10086647679678352"/>
          <c:w val="0.41716955173298331"/>
          <c:h val="0.8991335232032164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5"/>
          <c:dPt>
            <c:idx val="0"/>
            <c:bubble3D val="0"/>
            <c:explosion val="5"/>
          </c:dPt>
          <c:dPt>
            <c:idx val="1"/>
            <c:bubble3D val="0"/>
            <c:explosion val="14"/>
          </c:dPt>
          <c:dPt>
            <c:idx val="2"/>
            <c:bubble3D val="0"/>
            <c:explosion val="10"/>
          </c:dPt>
          <c:dPt>
            <c:idx val="3"/>
            <c:bubble3D val="0"/>
            <c:explosion val="4"/>
          </c:dPt>
          <c:dPt>
            <c:idx val="4"/>
            <c:bubble3D val="0"/>
            <c:explosion val="0"/>
          </c:dPt>
          <c:dPt>
            <c:idx val="6"/>
            <c:bubble3D val="0"/>
            <c:explosion val="8"/>
          </c:dPt>
          <c:dLbls>
            <c:dLbl>
              <c:idx val="0"/>
              <c:layout>
                <c:manualLayout>
                  <c:x val="-4.7740527991750334E-3"/>
                  <c:y val="0.10786262355503486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5023176397126149E-2"/>
                  <c:y val="-1.46637627743340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2.1987133148336714E-3"/>
                  <c:y val="-1.26743731501647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1.7503478402810892E-2"/>
                  <c:y val="-2.46393192786386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7.0496666692577313E-3"/>
                  <c:y val="-2.85151553636440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1.4460413573673479E-2"/>
                  <c:y val="-4.8902217010107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8344953919259602E-2"/>
                  <c:y val="-3.19148936170212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2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 - 16%</c:v>
                </c:pt>
                <c:pt idx="1">
                  <c:v>Налог на имущество физических лиц - 2,8%</c:v>
                </c:pt>
                <c:pt idx="2">
                  <c:v>Земельный налог - 47,8%</c:v>
                </c:pt>
                <c:pt idx="3">
                  <c:v>Налоги на совокупный доход - 31,4%</c:v>
                </c:pt>
                <c:pt idx="4">
                  <c:v>Доходы от использования имущества находящегося в государственной и муниципальной собственности - 1%</c:v>
                </c:pt>
                <c:pt idx="5">
                  <c:v>Госпошлина - 0,2%</c:v>
                </c:pt>
                <c:pt idx="6">
                  <c:v>Остальные доходы - 0,9%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1694.9</c:v>
                </c:pt>
                <c:pt idx="1">
                  <c:v>298.2</c:v>
                </c:pt>
                <c:pt idx="2">
                  <c:v>5064</c:v>
                </c:pt>
                <c:pt idx="3">
                  <c:v>3324.1</c:v>
                </c:pt>
                <c:pt idx="4">
                  <c:v>105.7</c:v>
                </c:pt>
                <c:pt idx="5">
                  <c:v>17.7</c:v>
                </c:pt>
                <c:pt idx="6">
                  <c:v>97.2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56813487652642325"/>
          <c:y val="4.3358521717043533E-2"/>
          <c:w val="0.32926102401069562"/>
          <c:h val="0.9029753727592561"/>
        </c:manualLayout>
      </c:layout>
      <c:overlay val="0"/>
      <c:txPr>
        <a:bodyPr/>
        <a:lstStyle/>
        <a:p>
          <a:pPr>
            <a:defRPr sz="12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zero"/>
    <c:showDLblsOverMax val="0"/>
  </c:chart>
  <c:spPr>
    <a:noFill/>
    <a:ln>
      <a:noFill/>
    </a:ln>
  </c:sp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4089016970861198E-2"/>
          <c:y val="4.5103899584806234E-2"/>
          <c:w val="0.7464850051133245"/>
          <c:h val="0.92520645901921217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gradFill flip="none" rotWithShape="1">
              <a:gsLst>
                <a:gs pos="0">
                  <a:srgbClr val="1F497D">
                    <a:lumMod val="75000"/>
                  </a:srgbClr>
                </a:gs>
                <a:gs pos="39999">
                  <a:srgbClr val="1F497D">
                    <a:lumMod val="60000"/>
                    <a:lumOff val="40000"/>
                  </a:srgbClr>
                </a:gs>
                <a:gs pos="70000">
                  <a:srgbClr val="1F497D">
                    <a:lumMod val="40000"/>
                    <a:lumOff val="60000"/>
                  </a:srgbClr>
                </a:gs>
                <a:gs pos="100000">
                  <a:schemeClr val="tx2">
                    <a:lumMod val="20000"/>
                    <a:lumOff val="80000"/>
                  </a:schemeClr>
                </a:gs>
              </a:gsLst>
              <a:lin ang="2700000" scaled="1"/>
              <a:tileRect/>
            </a:gradFill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>
              <a:bevelT w="165100" prst="coolSlant"/>
              <a:bevelB w="114300" prst="artDeco"/>
            </a:sp3d>
          </c:spPr>
          <c:invertIfNegative val="0"/>
          <c:cat>
            <c:strRef>
              <c:f>Лист1!$A$2:$A$11</c:f>
              <c:strCache>
                <c:ptCount val="10"/>
                <c:pt idx="0">
                  <c:v>Налог на доходы физических лиц</c:v>
                </c:pt>
                <c:pt idx="1">
                  <c:v>Налог на совокупный доход</c:v>
                </c:pt>
                <c:pt idx="2">
                  <c:v>Доход от использования имущества</c:v>
                </c:pt>
                <c:pt idx="3">
                  <c:v>Налог на имущество фических лиц</c:v>
                </c:pt>
                <c:pt idx="4">
                  <c:v>Земельный налог</c:v>
                </c:pt>
                <c:pt idx="5">
                  <c:v>Гос.пошлина</c:v>
                </c:pt>
                <c:pt idx="6">
                  <c:v>Доходы от продажи материальных и нематериальных активов</c:v>
                </c:pt>
                <c:pt idx="7">
                  <c:v>Доходы от оказания платных услуг и компенсации затрат государства</c:v>
                </c:pt>
                <c:pt idx="8">
                  <c:v>Штрафы, санкции, возмещение ущерба</c:v>
                </c:pt>
                <c:pt idx="9">
                  <c:v>Инициативные платежи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1694.9</c:v>
                </c:pt>
                <c:pt idx="1">
                  <c:v>3324.1</c:v>
                </c:pt>
                <c:pt idx="2">
                  <c:v>105.7</c:v>
                </c:pt>
                <c:pt idx="3">
                  <c:v>298.2</c:v>
                </c:pt>
                <c:pt idx="4">
                  <c:v>5064</c:v>
                </c:pt>
                <c:pt idx="5">
                  <c:v>17.7</c:v>
                </c:pt>
                <c:pt idx="6">
                  <c:v>111.9</c:v>
                </c:pt>
                <c:pt idx="7">
                  <c:v>5.6</c:v>
                </c:pt>
                <c:pt idx="8">
                  <c:v>12</c:v>
                </c:pt>
                <c:pt idx="9">
                  <c:v>-32.299999999999997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55807360"/>
        <c:axId val="55841920"/>
      </c:barChart>
      <c:catAx>
        <c:axId val="55807360"/>
        <c:scaling>
          <c:orientation val="minMax"/>
        </c:scaling>
        <c:delete val="1"/>
        <c:axPos val="l"/>
        <c:numFmt formatCode="General" sourceLinked="0"/>
        <c:majorTickMark val="out"/>
        <c:minorTickMark val="none"/>
        <c:tickLblPos val="none"/>
        <c:crossAx val="55841920"/>
        <c:crosses val="autoZero"/>
        <c:auto val="1"/>
        <c:lblAlgn val="ctr"/>
        <c:lblOffset val="100"/>
        <c:noMultiLvlLbl val="0"/>
      </c:catAx>
      <c:valAx>
        <c:axId val="5584192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one"/>
        <c:crossAx val="55807360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externalData r:id="rId1">
    <c:autoUpdate val="0"/>
  </c:externalData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5.6231773111694375E-2"/>
          <c:y val="0.24405987295066378"/>
          <c:w val="0.69878499562554763"/>
          <c:h val="0.726616645745366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12"/>
          <c:dLbls>
            <c:dLbl>
              <c:idx val="0"/>
              <c:layout>
                <c:manualLayout>
                  <c:x val="0.13270146787207154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Дотации</a:t>
                    </a:r>
                    <a:endParaRPr lang="ru-RU" dirty="0"/>
                  </a:p>
                  <a:p>
                    <a:r>
                      <a:rPr lang="ru-RU" b="1" dirty="0" smtClean="0"/>
                      <a:t>4 457,7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97,7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1.0792140565762626E-2"/>
                  <c:y val="-8.3459051314237892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Субвенции</a:t>
                    </a:r>
                    <a:r>
                      <a:rPr lang="ru-RU" dirty="0"/>
                      <a:t>
</a:t>
                    </a:r>
                    <a:r>
                      <a:rPr lang="ru-RU" b="1" dirty="0" smtClean="0"/>
                      <a:t>106,2</a:t>
                    </a:r>
                  </a:p>
                  <a:p>
                    <a:r>
                      <a:rPr lang="ru-RU" dirty="0" smtClean="0"/>
                      <a:t>2,3 %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0.29786526684164477"/>
                  <c:y val="2.523355776180151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Иные </a:t>
                    </a:r>
                    <a:r>
                      <a:rPr lang="ru-RU" dirty="0"/>
                      <a:t>межбюджетные трансферты
</a:t>
                    </a:r>
                    <a:r>
                      <a:rPr lang="ru-RU" b="1" dirty="0" smtClean="0"/>
                      <a:t>289,0</a:t>
                    </a:r>
                    <a:r>
                      <a:rPr lang="ru-RU" dirty="0"/>
                      <a:t>
</a:t>
                    </a:r>
                    <a:r>
                      <a:rPr lang="ru-RU" dirty="0" smtClean="0"/>
                      <a:t>5,9</a:t>
                    </a:r>
                    <a:r>
                      <a:rPr lang="ru-RU" baseline="0" dirty="0" smtClean="0"/>
                      <a:t> </a:t>
                    </a:r>
                    <a:r>
                      <a:rPr lang="ru-RU" dirty="0" smtClean="0"/>
                      <a:t>%</a:t>
                    </a:r>
                    <a:endParaRPr lang="ru-RU" dirty="0"/>
                  </a:p>
                </c:rich>
              </c:tx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4.0840381063478174E-4"/>
                  <c:y val="-0.10535433070866139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0.15384915427238383"/>
                  <c:y val="-5.5555555555555455E-2"/>
                </c:manualLayout>
              </c:layout>
              <c:showLegendKey val="1"/>
              <c:showVal val="1"/>
              <c:showCatName val="1"/>
              <c:showSerName val="0"/>
              <c:showPercent val="1"/>
              <c:showBubbleSize val="0"/>
              <c:separator>
</c:separator>
            </c:dLbl>
            <c:numFmt formatCode="0%" sourceLinked="0"/>
            <c:showLegendKey val="1"/>
            <c:showVal val="1"/>
            <c:showCatName val="1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Лист1!$A$2:$A$4</c:f>
              <c:strCache>
                <c:ptCount val="2"/>
                <c:pt idx="0">
                  <c:v>Дотации </c:v>
                </c:pt>
                <c:pt idx="1">
                  <c:v>Субвенции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4457.7</c:v>
                </c:pt>
                <c:pt idx="1">
                  <c:v>106.2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rgbClr val="D9C1F1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7C80"/>
              </a:solidFill>
            </c:spPr>
          </c:dPt>
          <c:dPt>
            <c:idx val="1"/>
            <c:invertIfNegative val="0"/>
            <c:bubble3D val="0"/>
            <c:spPr>
              <a:solidFill>
                <a:srgbClr val="AFDC7E"/>
              </a:solidFill>
            </c:spPr>
          </c:dPt>
          <c:dPt>
            <c:idx val="2"/>
            <c:invertIfNegative val="0"/>
            <c:bubble3D val="0"/>
            <c:spPr>
              <a:solidFill>
                <a:srgbClr val="A4AEF6"/>
              </a:solidFill>
            </c:spPr>
          </c:dPt>
          <c:dPt>
            <c:idx val="3"/>
            <c:invertIfNegative val="0"/>
            <c:bubble3D val="0"/>
            <c:spPr>
              <a:solidFill>
                <a:srgbClr val="FFFF99"/>
              </a:solidFill>
            </c:spPr>
          </c:dPt>
          <c:dPt>
            <c:idx val="4"/>
            <c:invertIfNegative val="0"/>
            <c:bubble3D val="0"/>
            <c:spPr>
              <a:solidFill>
                <a:srgbClr val="BEF1F4"/>
              </a:solidFill>
            </c:spPr>
          </c:dPt>
          <c:dLbls>
            <c:dLbl>
              <c:idx val="0"/>
              <c:layout>
                <c:manualLayout>
                  <c:x val="9.7144917953958052E-3"/>
                  <c:y val="-5.56715379262355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178117048346057E-2"/>
                  <c:y val="-4.175365344467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0600468834525523E-2"/>
                  <c:y val="-4.453723034098874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1182504858648473E-2"/>
                  <c:y val="-3.6186499652052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450381679389441E-2"/>
                  <c:y val="-3.340292275574114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1450381679389391E-2"/>
                  <c:y val="-4.17536534446765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18449.099999999999</c:v>
                </c:pt>
                <c:pt idx="1">
                  <c:v>11364.5</c:v>
                </c:pt>
                <c:pt idx="2">
                  <c:v>12402.3</c:v>
                </c:pt>
                <c:pt idx="3">
                  <c:v>14334.6</c:v>
                </c:pt>
                <c:pt idx="4">
                  <c:v>15875.3</c:v>
                </c:pt>
              </c:numCache>
            </c:numRef>
          </c:val>
          <c:shape val="box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0766976"/>
        <c:axId val="160776960"/>
        <c:axId val="0"/>
      </c:bar3DChart>
      <c:catAx>
        <c:axId val="1607669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 b="1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60776960"/>
        <c:crosses val="autoZero"/>
        <c:auto val="1"/>
        <c:lblAlgn val="ctr"/>
        <c:lblOffset val="100"/>
        <c:noMultiLvlLbl val="0"/>
      </c:catAx>
      <c:valAx>
        <c:axId val="160776960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0766976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42"/>
    </mc:Choice>
    <mc:Fallback>
      <c:style val="4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380952380952403"/>
          <c:y val="0.17864077669902911"/>
          <c:w val="0.68121693121692495"/>
          <c:h val="0.666019417475738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>
                <c:manualLayout>
                  <c:x val="0.29117801634653151"/>
                  <c:y val="-3.6532135875837056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8.2538294649035851E-2"/>
                  <c:y val="0.21894521160926669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9.212458151757158E-2"/>
                  <c:y val="-9.7764972798140819E-3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29880982662202854"/>
                  <c:y val="0.18561763528312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3.9571407740699095E-2"/>
                  <c:y val="0.14123527762913141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0.11785339332583385"/>
                  <c:y val="0.14552587722651167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9.4544431946007756E-2"/>
                  <c:y val="5.0278928726142244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>
                <c:manualLayout>
                  <c:x val="-7.6719680873224477E-2"/>
                  <c:y val="-7.897692271677037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>
                <c:manualLayout>
                  <c:x val="-2.3263446235887168E-2"/>
                  <c:y val="-0.19105124480799304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9"/>
              <c:layout>
                <c:manualLayout>
                  <c:x val="-8.8895086030912798E-2"/>
                  <c:y val="-5.4738322758198933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1"/>
              <c:layout>
                <c:manualLayout>
                  <c:x val="1.2898804316127293E-2"/>
                  <c:y val="-2.5271666284432892E-2"/>
                </c:manualLayout>
              </c:layout>
              <c:showLegendKey val="0"/>
              <c:showVal val="0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Лист1!$A$2:$A$9</c:f>
              <c:strCache>
                <c:ptCount val="8"/>
                <c:pt idx="0">
                  <c:v>Национальная оборона - 106 тыс. рублей</c:v>
                </c:pt>
                <c:pt idx="1">
                  <c:v>Жилищно-коммунальное хозяйство - 1756,3 тыс. рублей</c:v>
                </c:pt>
                <c:pt idx="2">
                  <c:v>Национальная экономика - 101,5 тыс. рублей</c:v>
                </c:pt>
                <c:pt idx="3">
                  <c:v>Образование - 1,8 тыс. рублей</c:v>
                </c:pt>
                <c:pt idx="4">
                  <c:v>Общегосударственные вопросы - 7894,1 тыс. рублей</c:v>
                </c:pt>
                <c:pt idx="5">
                  <c:v>Социальная политика - 479,9 тыс. рублей</c:v>
                </c:pt>
                <c:pt idx="6">
                  <c:v>Культура, кинематография - 5489,3 тыс. рублей</c:v>
                </c:pt>
                <c:pt idx="7">
                  <c:v>Национальная безопасность и противохранительная деятельность - 46,4 тыс. рублей</c:v>
                </c:pt>
              </c:strCache>
            </c:strRef>
          </c:cat>
          <c:val>
            <c:numRef>
              <c:f>Лист1!$B$2:$B$9</c:f>
              <c:numCache>
                <c:formatCode>0.0</c:formatCode>
                <c:ptCount val="8"/>
                <c:pt idx="0">
                  <c:v>106</c:v>
                </c:pt>
                <c:pt idx="1">
                  <c:v>1756.3</c:v>
                </c:pt>
                <c:pt idx="2">
                  <c:v>101.5</c:v>
                </c:pt>
                <c:pt idx="3">
                  <c:v>1.8</c:v>
                </c:pt>
                <c:pt idx="4">
                  <c:v>7894.1</c:v>
                </c:pt>
                <c:pt idx="5">
                  <c:v>479.9</c:v>
                </c:pt>
                <c:pt idx="6">
                  <c:v>5489.3</c:v>
                </c:pt>
                <c:pt idx="7">
                  <c:v>46.4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6"/>
    </mc:Choice>
    <mc:Fallback>
      <c:style val="36"/>
    </mc:Fallback>
  </mc:AlternateContent>
  <c:chart>
    <c:autoTitleDeleted val="1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invertIfNegative val="0"/>
          <c:cat>
            <c:numRef>
              <c:f>Лист1!$A$2:$A$6</c:f>
              <c:numCache>
                <c:formatCode>General</c:formatCode>
                <c:ptCount val="5"/>
                <c:pt idx="0">
                  <c:v>2020</c:v>
                </c:pt>
                <c:pt idx="1">
                  <c:v>2021</c:v>
                </c:pt>
                <c:pt idx="2">
                  <c:v>2022</c:v>
                </c:pt>
                <c:pt idx="3">
                  <c:v>2023</c:v>
                </c:pt>
                <c:pt idx="4">
                  <c:v>2024</c:v>
                </c:pt>
              </c:numCache>
            </c:num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12545.9</c:v>
                </c:pt>
                <c:pt idx="1">
                  <c:v>4358</c:v>
                </c:pt>
                <c:pt idx="2">
                  <c:v>4360.6000000000004</c:v>
                </c:pt>
                <c:pt idx="3">
                  <c:v>5024.7</c:v>
                </c:pt>
                <c:pt idx="4">
                  <c:v>5489.3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67323904"/>
        <c:axId val="55234560"/>
        <c:axId val="32146752"/>
      </c:bar3DChart>
      <c:catAx>
        <c:axId val="167323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55234560"/>
        <c:crosses val="autoZero"/>
        <c:auto val="1"/>
        <c:lblAlgn val="ctr"/>
        <c:lblOffset val="100"/>
        <c:noMultiLvlLbl val="0"/>
      </c:catAx>
      <c:valAx>
        <c:axId val="55234560"/>
        <c:scaling>
          <c:orientation val="minMax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7323904"/>
        <c:crosses val="autoZero"/>
        <c:crossBetween val="between"/>
        <c:majorUnit val="2000"/>
        <c:minorUnit val="1000"/>
      </c:valAx>
      <c:serAx>
        <c:axId val="32146752"/>
        <c:scaling>
          <c:orientation val="minMax"/>
        </c:scaling>
        <c:delete val="1"/>
        <c:axPos val="b"/>
        <c:majorTickMark val="out"/>
        <c:minorTickMark val="none"/>
        <c:tickLblPos val="nextTo"/>
        <c:crossAx val="55234560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B4B898-1793-412A-BA45-0C555EBAEE53}" type="doc">
      <dgm:prSet loTypeId="urn:microsoft.com/office/officeart/2005/8/layout/arrow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618FEC5C-A98F-40DD-A459-CA48C8FDE583}">
      <dgm:prSet phldrT="[Текст]"/>
      <dgm:spPr/>
      <dgm:t>
        <a:bodyPr/>
        <a:lstStyle/>
        <a:p>
          <a:r>
            <a:rPr lang="en-US" dirty="0" smtClean="0"/>
            <a:t> </a:t>
          </a:r>
          <a:endParaRPr lang="ru-RU" dirty="0"/>
        </a:p>
      </dgm:t>
    </dgm:pt>
    <dgm:pt modelId="{4AB2E349-7313-43FA-9E49-C8285A378208}" type="parTrans" cxnId="{2B83925D-47B9-4C49-AF3C-931D3604BE77}">
      <dgm:prSet/>
      <dgm:spPr/>
      <dgm:t>
        <a:bodyPr/>
        <a:lstStyle/>
        <a:p>
          <a:endParaRPr lang="ru-RU"/>
        </a:p>
      </dgm:t>
    </dgm:pt>
    <dgm:pt modelId="{50F6FDD4-579A-405B-96C3-BD5D6A0821EA}" type="sibTrans" cxnId="{2B83925D-47B9-4C49-AF3C-931D3604BE77}">
      <dgm:prSet/>
      <dgm:spPr/>
      <dgm:t>
        <a:bodyPr/>
        <a:lstStyle/>
        <a:p>
          <a:endParaRPr lang="ru-RU"/>
        </a:p>
      </dgm:t>
    </dgm:pt>
    <dgm:pt modelId="{1488177A-7918-4DB0-B852-34AD396AF722}">
      <dgm:prSet phldrT="[Текст]"/>
      <dgm:spPr/>
      <dgm:t>
        <a:bodyPr/>
        <a:lstStyle/>
        <a:p>
          <a:r>
            <a:rPr lang="en-US" dirty="0" smtClean="0"/>
            <a:t> </a:t>
          </a:r>
          <a:endParaRPr lang="ru-RU" dirty="0"/>
        </a:p>
      </dgm:t>
    </dgm:pt>
    <dgm:pt modelId="{8E9B905D-1E49-407D-928B-62553A816DD8}" type="parTrans" cxnId="{47858A84-D540-4FBD-A83A-1403FEB8533D}">
      <dgm:prSet/>
      <dgm:spPr/>
      <dgm:t>
        <a:bodyPr/>
        <a:lstStyle/>
        <a:p>
          <a:endParaRPr lang="ru-RU"/>
        </a:p>
      </dgm:t>
    </dgm:pt>
    <dgm:pt modelId="{5403AB0F-FEA7-4C9C-8543-6BE10CC19478}" type="sibTrans" cxnId="{47858A84-D540-4FBD-A83A-1403FEB8533D}">
      <dgm:prSet/>
      <dgm:spPr/>
      <dgm:t>
        <a:bodyPr/>
        <a:lstStyle/>
        <a:p>
          <a:endParaRPr lang="ru-RU"/>
        </a:p>
      </dgm:t>
    </dgm:pt>
    <dgm:pt modelId="{B37739D3-0650-44E1-9A7E-28852DED8522}" type="pres">
      <dgm:prSet presAssocID="{37B4B898-1793-412A-BA45-0C555EBAEE53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A7AF37-2A79-4844-A575-A15FEEFDE8EE}" type="pres">
      <dgm:prSet presAssocID="{618FEC5C-A98F-40DD-A459-CA48C8FDE583}" presName="arrow" presStyleLbl="node1" presStyleIdx="0" presStyleCnt="2" custRadScaleRad="104319" custRadScaleInc="-91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924C3B-74A0-4E04-9ACD-AA58748208C2}" type="pres">
      <dgm:prSet presAssocID="{1488177A-7918-4DB0-B852-34AD396AF722}" presName="arrow" presStyleLbl="node1" presStyleIdx="1" presStyleCnt="2" custRadScaleRad="95705" custRadScaleInc="509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7CF7D08-4149-42CB-BD71-BEF887D0FE60}" type="presOf" srcId="{1488177A-7918-4DB0-B852-34AD396AF722}" destId="{C7924C3B-74A0-4E04-9ACD-AA58748208C2}" srcOrd="0" destOrd="0" presId="urn:microsoft.com/office/officeart/2005/8/layout/arrow1"/>
    <dgm:cxn modelId="{2B83925D-47B9-4C49-AF3C-931D3604BE77}" srcId="{37B4B898-1793-412A-BA45-0C555EBAEE53}" destId="{618FEC5C-A98F-40DD-A459-CA48C8FDE583}" srcOrd="0" destOrd="0" parTransId="{4AB2E349-7313-43FA-9E49-C8285A378208}" sibTransId="{50F6FDD4-579A-405B-96C3-BD5D6A0821EA}"/>
    <dgm:cxn modelId="{47858A84-D540-4FBD-A83A-1403FEB8533D}" srcId="{37B4B898-1793-412A-BA45-0C555EBAEE53}" destId="{1488177A-7918-4DB0-B852-34AD396AF722}" srcOrd="1" destOrd="0" parTransId="{8E9B905D-1E49-407D-928B-62553A816DD8}" sibTransId="{5403AB0F-FEA7-4C9C-8543-6BE10CC19478}"/>
    <dgm:cxn modelId="{74D505A5-3AC3-4D04-A66D-9146E2FB71C0}" type="presOf" srcId="{618FEC5C-A98F-40DD-A459-CA48C8FDE583}" destId="{D8A7AF37-2A79-4844-A575-A15FEEFDE8EE}" srcOrd="0" destOrd="0" presId="urn:microsoft.com/office/officeart/2005/8/layout/arrow1"/>
    <dgm:cxn modelId="{7E549869-221D-4893-8DBF-003083352989}" type="presOf" srcId="{37B4B898-1793-412A-BA45-0C555EBAEE53}" destId="{B37739D3-0650-44E1-9A7E-28852DED8522}" srcOrd="0" destOrd="0" presId="urn:microsoft.com/office/officeart/2005/8/layout/arrow1"/>
    <dgm:cxn modelId="{ADF41B30-B315-41A5-BD70-8E3FB64B148B}" type="presParOf" srcId="{B37739D3-0650-44E1-9A7E-28852DED8522}" destId="{D8A7AF37-2A79-4844-A575-A15FEEFDE8EE}" srcOrd="0" destOrd="0" presId="urn:microsoft.com/office/officeart/2005/8/layout/arrow1"/>
    <dgm:cxn modelId="{4574D084-679A-4EFD-BA0B-2D6E9D716997}" type="presParOf" srcId="{B37739D3-0650-44E1-9A7E-28852DED8522}" destId="{C7924C3B-74A0-4E04-9ACD-AA58748208C2}" srcOrd="1" destOrd="0" presId="urn:microsoft.com/office/officeart/2005/8/layout/arrow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E5779E2-A1B7-40DA-B1E5-B229BC26C5B5}" type="doc">
      <dgm:prSet loTypeId="urn:microsoft.com/office/officeart/2005/8/layout/lProcess1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88601B2-4C5C-47E6-AFAF-F54B0E324DEF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800" b="1" baseline="0" dirty="0" smtClean="0"/>
            <a:t>Налоговые </a:t>
          </a:r>
        </a:p>
        <a:p>
          <a:pPr>
            <a:spcAft>
              <a:spcPts val="0"/>
            </a:spcAft>
          </a:pPr>
          <a:r>
            <a:rPr lang="ru-RU" sz="1800" b="1" baseline="0" dirty="0" smtClean="0"/>
            <a:t>Доходы</a:t>
          </a:r>
        </a:p>
        <a:p>
          <a:pPr>
            <a:spcAft>
              <a:spcPts val="0"/>
            </a:spcAft>
          </a:pPr>
          <a:endParaRPr lang="ru-RU" sz="500" b="1" baseline="0" dirty="0" smtClean="0"/>
        </a:p>
        <a:p>
          <a:pPr>
            <a:spcAft>
              <a:spcPct val="35000"/>
            </a:spcAft>
          </a:pPr>
          <a:r>
            <a:rPr lang="ru-RU" sz="2000" b="1" i="1" baseline="0" dirty="0" smtClean="0"/>
            <a:t>10 398,9</a:t>
          </a:r>
          <a:endParaRPr lang="ru-RU" sz="2000" b="1" i="1" baseline="0" dirty="0"/>
        </a:p>
      </dgm:t>
    </dgm:pt>
    <dgm:pt modelId="{BA0A25C7-C320-48C9-9954-C80FCB8018EC}" type="parTrans" cxnId="{8EA5DC9D-E2D3-4887-A743-1EEE7C8EAB76}">
      <dgm:prSet/>
      <dgm:spPr/>
      <dgm:t>
        <a:bodyPr/>
        <a:lstStyle/>
        <a:p>
          <a:endParaRPr lang="ru-RU"/>
        </a:p>
      </dgm:t>
    </dgm:pt>
    <dgm:pt modelId="{4A04F75D-99B2-4746-9D80-228DECB7450A}" type="sibTrans" cxnId="{8EA5DC9D-E2D3-4887-A743-1EEE7C8EAB76}">
      <dgm:prSet/>
      <dgm:spPr/>
      <dgm:t>
        <a:bodyPr/>
        <a:lstStyle/>
        <a:p>
          <a:endParaRPr lang="ru-RU"/>
        </a:p>
      </dgm:t>
    </dgm:pt>
    <dgm:pt modelId="{9A4E27C2-6D78-4DBD-B4BD-A27DDD5EED0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b="1" i="0" baseline="0" dirty="0" smtClean="0"/>
            <a:t>Налог на доходы</a:t>
          </a:r>
        </a:p>
        <a:p>
          <a:pPr>
            <a:spcAft>
              <a:spcPts val="0"/>
            </a:spcAft>
          </a:pPr>
          <a:r>
            <a:rPr lang="ru-RU" sz="1300" b="1" i="0" baseline="0" dirty="0" smtClean="0"/>
            <a:t> физических лиц</a:t>
          </a:r>
        </a:p>
        <a:p>
          <a:pPr>
            <a:spcAft>
              <a:spcPts val="0"/>
            </a:spcAft>
          </a:pPr>
          <a:r>
            <a:rPr lang="ru-RU" sz="1300" b="1" i="1" baseline="0" dirty="0" smtClean="0"/>
            <a:t>1694,9</a:t>
          </a:r>
          <a:endParaRPr lang="ru-RU" sz="1300" b="1" i="1" baseline="0" dirty="0"/>
        </a:p>
      </dgm:t>
    </dgm:pt>
    <dgm:pt modelId="{E69A9CA3-715A-4912-A228-041A5E008D26}" type="parTrans" cxnId="{C1C3F796-C065-467A-B540-A84F6A1041D2}">
      <dgm:prSet/>
      <dgm:spPr/>
      <dgm:t>
        <a:bodyPr/>
        <a:lstStyle/>
        <a:p>
          <a:endParaRPr lang="ru-RU"/>
        </a:p>
      </dgm:t>
    </dgm:pt>
    <dgm:pt modelId="{A41AFEA4-2A89-4D52-A2F0-0A97BB6920C2}" type="sibTrans" cxnId="{C1C3F796-C065-467A-B540-A84F6A1041D2}">
      <dgm:prSet/>
      <dgm:spPr/>
      <dgm:t>
        <a:bodyPr/>
        <a:lstStyle/>
        <a:p>
          <a:endParaRPr lang="ru-RU"/>
        </a:p>
      </dgm:t>
    </dgm:pt>
    <dgm:pt modelId="{D490E702-0874-4835-B93F-F9EBBA062096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b="1" i="0" baseline="0" dirty="0" smtClean="0"/>
            <a:t>Государственная пошлина</a:t>
          </a:r>
        </a:p>
        <a:p>
          <a:pPr>
            <a:spcAft>
              <a:spcPts val="0"/>
            </a:spcAft>
          </a:pPr>
          <a:r>
            <a:rPr lang="ru-RU" sz="1300" b="1" i="0" baseline="0" dirty="0" smtClean="0"/>
            <a:t>17,7</a:t>
          </a:r>
          <a:endParaRPr lang="ru-RU" sz="1300" b="1" i="0" baseline="0" dirty="0"/>
        </a:p>
      </dgm:t>
    </dgm:pt>
    <dgm:pt modelId="{EB29B3FA-C538-4C4C-B5AB-90C07B139D37}" type="parTrans" cxnId="{F53636E1-6105-4FB7-B878-54B07B2B9716}">
      <dgm:prSet/>
      <dgm:spPr/>
      <dgm:t>
        <a:bodyPr/>
        <a:lstStyle/>
        <a:p>
          <a:endParaRPr lang="ru-RU"/>
        </a:p>
      </dgm:t>
    </dgm:pt>
    <dgm:pt modelId="{BE0F5F22-8183-4DFE-BC55-19609B7B1852}" type="sibTrans" cxnId="{F53636E1-6105-4FB7-B878-54B07B2B9716}">
      <dgm:prSet/>
      <dgm:spPr/>
      <dgm:t>
        <a:bodyPr/>
        <a:lstStyle/>
        <a:p>
          <a:endParaRPr lang="ru-RU"/>
        </a:p>
      </dgm:t>
    </dgm:pt>
    <dgm:pt modelId="{555F3254-2CB1-4067-9F3C-42DFB34257EE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b="1" i="0" baseline="0" dirty="0" smtClean="0"/>
            <a:t>Налог на совокупный доход</a:t>
          </a:r>
        </a:p>
        <a:p>
          <a:pPr>
            <a:spcAft>
              <a:spcPct val="35000"/>
            </a:spcAft>
          </a:pPr>
          <a:r>
            <a:rPr lang="ru-RU" sz="1300" b="1" i="1" baseline="0" dirty="0" smtClean="0"/>
            <a:t>3 324,1</a:t>
          </a:r>
          <a:endParaRPr lang="ru-RU" sz="1300" b="1" i="1" baseline="0" dirty="0"/>
        </a:p>
      </dgm:t>
    </dgm:pt>
    <dgm:pt modelId="{3CA9FA41-116A-4AEC-A433-13E1F34D2144}" type="parTrans" cxnId="{2FFE1A15-D5E3-4376-BA89-1DA13B4A13D7}">
      <dgm:prSet/>
      <dgm:spPr/>
      <dgm:t>
        <a:bodyPr/>
        <a:lstStyle/>
        <a:p>
          <a:endParaRPr lang="ru-RU"/>
        </a:p>
      </dgm:t>
    </dgm:pt>
    <dgm:pt modelId="{03AD9C3F-2686-4939-B835-DBFF80B766B5}" type="sibTrans" cxnId="{2FFE1A15-D5E3-4376-BA89-1DA13B4A13D7}">
      <dgm:prSet/>
      <dgm:spPr/>
      <dgm:t>
        <a:bodyPr/>
        <a:lstStyle/>
        <a:p>
          <a:endParaRPr lang="ru-RU"/>
        </a:p>
      </dgm:t>
    </dgm:pt>
    <dgm:pt modelId="{A1FCAF13-1A74-4F7D-8E4C-3CEA0E390CD8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2000" b="1" i="0" baseline="0" dirty="0" smtClean="0"/>
            <a:t>Доходы </a:t>
          </a:r>
        </a:p>
        <a:p>
          <a:pPr>
            <a:spcAft>
              <a:spcPts val="0"/>
            </a:spcAft>
          </a:pPr>
          <a:r>
            <a:rPr lang="ru-RU" sz="2000" b="1" i="0" baseline="0" dirty="0" smtClean="0"/>
            <a:t>Бюджета</a:t>
          </a:r>
        </a:p>
        <a:p>
          <a:pPr>
            <a:spcAft>
              <a:spcPts val="0"/>
            </a:spcAft>
          </a:pPr>
          <a:r>
            <a:rPr lang="ru-RU" sz="2000" b="1" i="1" baseline="0" dirty="0" smtClean="0"/>
            <a:t>15 165,7</a:t>
          </a:r>
        </a:p>
      </dgm:t>
    </dgm:pt>
    <dgm:pt modelId="{1EF553E7-F288-4F0C-94C0-A1A2AA976BC0}" type="parTrans" cxnId="{CC55FB61-0C53-4CB4-B0D4-1B9BEE204E52}">
      <dgm:prSet/>
      <dgm:spPr/>
      <dgm:t>
        <a:bodyPr/>
        <a:lstStyle/>
        <a:p>
          <a:endParaRPr lang="ru-RU"/>
        </a:p>
      </dgm:t>
    </dgm:pt>
    <dgm:pt modelId="{A8385386-22F2-4288-B476-844535B0E078}" type="sibTrans" cxnId="{CC55FB61-0C53-4CB4-B0D4-1B9BEE204E52}">
      <dgm:prSet/>
      <dgm:spPr/>
      <dgm:t>
        <a:bodyPr/>
        <a:lstStyle/>
        <a:p>
          <a:endParaRPr lang="ru-RU"/>
        </a:p>
      </dgm:t>
    </dgm:pt>
    <dgm:pt modelId="{BADDE544-2279-4C5F-A5AD-1F0D1BE7AB6A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800" b="1" i="0" baseline="0" dirty="0" smtClean="0"/>
            <a:t>Безвозмездные поступления</a:t>
          </a:r>
        </a:p>
        <a:p>
          <a:pPr>
            <a:spcAft>
              <a:spcPts val="0"/>
            </a:spcAft>
          </a:pPr>
          <a:r>
            <a:rPr lang="ru-RU" sz="1800" b="1" i="1" baseline="0" dirty="0" smtClean="0"/>
            <a:t>4 563,9</a:t>
          </a:r>
          <a:endParaRPr lang="ru-RU" sz="1800" b="1" i="1" baseline="0" dirty="0"/>
        </a:p>
      </dgm:t>
    </dgm:pt>
    <dgm:pt modelId="{2A7AAA2A-CC9A-4494-946C-D059BD91007B}" type="parTrans" cxnId="{401A625C-F6FC-4D0D-8F5B-E7D02F04F11A}">
      <dgm:prSet/>
      <dgm:spPr/>
      <dgm:t>
        <a:bodyPr/>
        <a:lstStyle/>
        <a:p>
          <a:endParaRPr lang="ru-RU"/>
        </a:p>
      </dgm:t>
    </dgm:pt>
    <dgm:pt modelId="{772A8182-0820-4197-85FA-B361FF2083F1}" type="sibTrans" cxnId="{401A625C-F6FC-4D0D-8F5B-E7D02F04F11A}">
      <dgm:prSet/>
      <dgm:spPr/>
      <dgm:t>
        <a:bodyPr/>
        <a:lstStyle/>
        <a:p>
          <a:endParaRPr lang="ru-RU"/>
        </a:p>
      </dgm:t>
    </dgm:pt>
    <dgm:pt modelId="{FCEEAC75-CE5E-4523-A1B6-72C9E004C730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b="1" i="0" baseline="0" dirty="0" smtClean="0"/>
            <a:t>Дотации бюджетам бюджетной системы РФ</a:t>
          </a:r>
        </a:p>
        <a:p>
          <a:pPr>
            <a:spcAft>
              <a:spcPts val="0"/>
            </a:spcAft>
          </a:pPr>
          <a:r>
            <a:rPr lang="ru-RU" sz="1300" b="1" i="1" baseline="0" dirty="0" smtClean="0"/>
            <a:t>4457,7</a:t>
          </a:r>
          <a:endParaRPr lang="ru-RU" sz="1300" b="1" i="1" baseline="0" dirty="0"/>
        </a:p>
      </dgm:t>
    </dgm:pt>
    <dgm:pt modelId="{72E23365-9504-45DB-8313-A5A322AD5B36}" type="parTrans" cxnId="{82FBB829-F882-44B3-A603-FD1D23266D4A}">
      <dgm:prSet/>
      <dgm:spPr/>
      <dgm:t>
        <a:bodyPr/>
        <a:lstStyle/>
        <a:p>
          <a:endParaRPr lang="ru-RU"/>
        </a:p>
      </dgm:t>
    </dgm:pt>
    <dgm:pt modelId="{CD4A7E36-957A-43C6-8867-36E7E9D47EA4}" type="sibTrans" cxnId="{82FBB829-F882-44B3-A603-FD1D23266D4A}">
      <dgm:prSet/>
      <dgm:spPr/>
      <dgm:t>
        <a:bodyPr/>
        <a:lstStyle/>
        <a:p>
          <a:endParaRPr lang="ru-RU"/>
        </a:p>
      </dgm:t>
    </dgm:pt>
    <dgm:pt modelId="{950B85DB-2CCD-497E-9A1E-F2D57AC45AA8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b="1" i="0" baseline="0" dirty="0" smtClean="0"/>
            <a:t>Субвенции</a:t>
          </a:r>
        </a:p>
        <a:p>
          <a:pPr>
            <a:spcAft>
              <a:spcPts val="0"/>
            </a:spcAft>
          </a:pPr>
          <a:r>
            <a:rPr lang="ru-RU" sz="1300" b="1" i="1" baseline="0" dirty="0" smtClean="0"/>
            <a:t>106,2</a:t>
          </a:r>
          <a:endParaRPr lang="ru-RU" sz="1300" b="1" i="1" baseline="0" dirty="0"/>
        </a:p>
      </dgm:t>
    </dgm:pt>
    <dgm:pt modelId="{1023FEFC-1FA9-4EC6-8635-D743D1090DFC}" type="parTrans" cxnId="{3B313B0F-5287-4A67-A98E-4F25E2E57AB0}">
      <dgm:prSet/>
      <dgm:spPr/>
      <dgm:t>
        <a:bodyPr/>
        <a:lstStyle/>
        <a:p>
          <a:endParaRPr lang="ru-RU"/>
        </a:p>
      </dgm:t>
    </dgm:pt>
    <dgm:pt modelId="{141B24E2-9D6B-4D2B-A2C5-F7828834E18B}" type="sibTrans" cxnId="{3B313B0F-5287-4A67-A98E-4F25E2E57AB0}">
      <dgm:prSet/>
      <dgm:spPr/>
      <dgm:t>
        <a:bodyPr/>
        <a:lstStyle/>
        <a:p>
          <a:endParaRPr lang="ru-RU"/>
        </a:p>
      </dgm:t>
    </dgm:pt>
    <dgm:pt modelId="{C048B5EA-E7CE-4AC9-BBD7-C572A93A9944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300" b="1" i="0" baseline="0" dirty="0" smtClean="0"/>
            <a:t>Налоги на имущество</a:t>
          </a:r>
        </a:p>
        <a:p>
          <a:pPr>
            <a:spcAft>
              <a:spcPts val="0"/>
            </a:spcAft>
          </a:pPr>
          <a:r>
            <a:rPr lang="ru-RU" sz="1300" b="1" i="1" baseline="0" dirty="0" smtClean="0"/>
            <a:t>5 362,2</a:t>
          </a:r>
          <a:endParaRPr lang="ru-RU" sz="1300" b="1" i="1" baseline="0" dirty="0"/>
        </a:p>
      </dgm:t>
    </dgm:pt>
    <dgm:pt modelId="{397D0387-59CA-4BE5-A755-29652FCF8EDA}" type="sibTrans" cxnId="{1C38E47F-851E-41B7-AA04-8936A296AC93}">
      <dgm:prSet/>
      <dgm:spPr/>
      <dgm:t>
        <a:bodyPr/>
        <a:lstStyle/>
        <a:p>
          <a:endParaRPr lang="ru-RU"/>
        </a:p>
      </dgm:t>
    </dgm:pt>
    <dgm:pt modelId="{B8C86235-8915-47F5-A205-7E723C1F92AD}" type="parTrans" cxnId="{1C38E47F-851E-41B7-AA04-8936A296AC93}">
      <dgm:prSet/>
      <dgm:spPr/>
      <dgm:t>
        <a:bodyPr/>
        <a:lstStyle/>
        <a:p>
          <a:endParaRPr lang="ru-RU"/>
        </a:p>
      </dgm:t>
    </dgm:pt>
    <dgm:pt modelId="{6C7741CD-A243-4405-97CE-7C7D62570E57}">
      <dgm:prSet/>
      <dgm:spPr/>
      <dgm:t>
        <a:bodyPr/>
        <a:lstStyle/>
        <a:p>
          <a:pPr algn="l"/>
          <a:endParaRPr lang="ru-RU" sz="3600" dirty="0"/>
        </a:p>
      </dgm:t>
    </dgm:pt>
    <dgm:pt modelId="{42AE9E25-45B1-4D7F-8E9A-8512A2315814}" type="parTrans" cxnId="{9AE2BBA7-D4C4-464D-890C-C07646EDC6D7}">
      <dgm:prSet/>
      <dgm:spPr/>
      <dgm:t>
        <a:bodyPr/>
        <a:lstStyle/>
        <a:p>
          <a:endParaRPr lang="ru-RU"/>
        </a:p>
      </dgm:t>
    </dgm:pt>
    <dgm:pt modelId="{FFC87296-8541-4D35-8BC3-6DD90D2D05DA}" type="sibTrans" cxnId="{9AE2BBA7-D4C4-464D-890C-C07646EDC6D7}">
      <dgm:prSet/>
      <dgm:spPr/>
      <dgm:t>
        <a:bodyPr/>
        <a:lstStyle/>
        <a:p>
          <a:endParaRPr lang="ru-RU"/>
        </a:p>
      </dgm:t>
    </dgm:pt>
    <dgm:pt modelId="{FCE37F76-A562-4814-9BBA-1AC514712CC1}">
      <dgm:prSet/>
      <dgm:spPr/>
      <dgm:t>
        <a:bodyPr/>
        <a:lstStyle/>
        <a:p>
          <a:pPr algn="l"/>
          <a:endParaRPr lang="ru-RU" sz="3600"/>
        </a:p>
      </dgm:t>
    </dgm:pt>
    <dgm:pt modelId="{3BA46EC8-4B21-4809-9DB3-7E4E61229072}" type="parTrans" cxnId="{6AC1EB7C-950D-43ED-BB56-3F34ABA9C50C}">
      <dgm:prSet/>
      <dgm:spPr/>
      <dgm:t>
        <a:bodyPr/>
        <a:lstStyle/>
        <a:p>
          <a:endParaRPr lang="ru-RU"/>
        </a:p>
      </dgm:t>
    </dgm:pt>
    <dgm:pt modelId="{9A28C802-67BC-4CB0-8042-1B7892D13461}" type="sibTrans" cxnId="{6AC1EB7C-950D-43ED-BB56-3F34ABA9C50C}">
      <dgm:prSet/>
      <dgm:spPr/>
      <dgm:t>
        <a:bodyPr/>
        <a:lstStyle/>
        <a:p>
          <a:endParaRPr lang="ru-RU"/>
        </a:p>
      </dgm:t>
    </dgm:pt>
    <dgm:pt modelId="{5E2A4639-601D-4D2F-82A2-72DC12965468}">
      <dgm:prSet custT="1"/>
      <dgm:spPr/>
      <dgm:t>
        <a:bodyPr/>
        <a:lstStyle/>
        <a:p>
          <a:pPr algn="ctr"/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Штрафы, санкции, возмещение ущерба</a:t>
          </a:r>
        </a:p>
        <a:p>
          <a:pPr algn="ctr"/>
          <a:r>
            <a:rPr lang="ru-RU" sz="1200" b="1" dirty="0" smtClean="0">
              <a:latin typeface="Times New Roman" pitchFamily="18" charset="0"/>
              <a:cs typeface="Times New Roman" pitchFamily="18" charset="0"/>
            </a:rPr>
            <a:t>12,0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dgm:t>
    </dgm:pt>
    <dgm:pt modelId="{127D17ED-C6C6-4B3D-97EC-32D5D5647C82}" type="parTrans" cxnId="{CF406EED-97DB-4081-B216-7F180C520BE1}">
      <dgm:prSet/>
      <dgm:spPr/>
      <dgm:t>
        <a:bodyPr/>
        <a:lstStyle/>
        <a:p>
          <a:endParaRPr lang="ru-RU"/>
        </a:p>
      </dgm:t>
    </dgm:pt>
    <dgm:pt modelId="{B2699FB7-1F17-46DC-B0A4-6C1C153FD7B0}" type="sibTrans" cxnId="{CF406EED-97DB-4081-B216-7F180C520BE1}">
      <dgm:prSet/>
      <dgm:spPr/>
      <dgm:t>
        <a:bodyPr/>
        <a:lstStyle/>
        <a:p>
          <a:endParaRPr lang="ru-RU"/>
        </a:p>
      </dgm:t>
    </dgm:pt>
    <dgm:pt modelId="{BFFC2574-86F8-42E4-B82A-5ABFF8969467}">
      <dgm:prSet custT="1"/>
      <dgm:spPr/>
      <dgm:t>
        <a:bodyPr/>
        <a:lstStyle/>
        <a:p>
          <a:pPr algn="ctr"/>
          <a:endParaRPr lang="ru-RU" sz="1200" b="1">
            <a:latin typeface="Times New Roman" pitchFamily="18" charset="0"/>
            <a:cs typeface="Times New Roman" pitchFamily="18" charset="0"/>
          </a:endParaRPr>
        </a:p>
      </dgm:t>
    </dgm:pt>
    <dgm:pt modelId="{484383C5-ADD6-4E83-9470-9FC96131F6BB}" type="parTrans" cxnId="{84343FEB-982E-4511-8128-746F187F26EB}">
      <dgm:prSet/>
      <dgm:spPr/>
      <dgm:t>
        <a:bodyPr/>
        <a:lstStyle/>
        <a:p>
          <a:endParaRPr lang="ru-RU"/>
        </a:p>
      </dgm:t>
    </dgm:pt>
    <dgm:pt modelId="{E699CE76-24D0-4C0F-A2F3-6211C22F2B56}" type="sibTrans" cxnId="{84343FEB-982E-4511-8128-746F187F26EB}">
      <dgm:prSet/>
      <dgm:spPr/>
      <dgm:t>
        <a:bodyPr/>
        <a:lstStyle/>
        <a:p>
          <a:endParaRPr lang="ru-RU"/>
        </a:p>
      </dgm:t>
    </dgm:pt>
    <dgm:pt modelId="{04053970-5D80-46A1-B461-BED3F277752F}">
      <dgm:prSet phldrT="[Текст]" custT="1"/>
      <dgm:spPr/>
      <dgm:t>
        <a:bodyPr/>
        <a:lstStyle/>
        <a:p>
          <a:pPr algn="ctr">
            <a:spcAft>
              <a:spcPts val="0"/>
            </a:spcAft>
          </a:pPr>
          <a:r>
            <a:rPr lang="ru-RU" sz="1200" b="1" i="0" baseline="0" dirty="0" smtClean="0">
              <a:latin typeface="Times New Roman" pitchFamily="18" charset="0"/>
              <a:cs typeface="Times New Roman" pitchFamily="18" charset="0"/>
            </a:rPr>
            <a:t>Доходы от продажи материальных и нематериальных активов</a:t>
          </a:r>
        </a:p>
        <a:p>
          <a:pPr algn="ctr">
            <a:spcAft>
              <a:spcPts val="0"/>
            </a:spcAft>
          </a:pPr>
          <a:r>
            <a:rPr lang="ru-RU" sz="1200" b="1" i="0" baseline="0" dirty="0" smtClean="0">
              <a:latin typeface="Times New Roman" pitchFamily="18" charset="0"/>
              <a:cs typeface="Times New Roman" pitchFamily="18" charset="0"/>
            </a:rPr>
            <a:t>111,9</a:t>
          </a:r>
        </a:p>
      </dgm:t>
    </dgm:pt>
    <dgm:pt modelId="{9ADAAD9A-9FD2-408F-9802-8510F7DAC23E}" type="sibTrans" cxnId="{23BB2189-C8C2-43BE-A7E3-117C71CE5A3E}">
      <dgm:prSet/>
      <dgm:spPr/>
      <dgm:t>
        <a:bodyPr/>
        <a:lstStyle/>
        <a:p>
          <a:endParaRPr lang="ru-RU"/>
        </a:p>
      </dgm:t>
    </dgm:pt>
    <dgm:pt modelId="{BCF761D7-35BC-4230-9EA3-3C4439BBE1D6}" type="parTrans" cxnId="{23BB2189-C8C2-43BE-A7E3-117C71CE5A3E}">
      <dgm:prSet/>
      <dgm:spPr/>
      <dgm:t>
        <a:bodyPr/>
        <a:lstStyle/>
        <a:p>
          <a:endParaRPr lang="ru-RU"/>
        </a:p>
      </dgm:t>
    </dgm:pt>
    <dgm:pt modelId="{74AC0CC1-8F26-4CFA-AE67-79B32733563B}">
      <dgm:prSet phldrT="[Текст]" custT="1"/>
      <dgm:spPr/>
      <dgm:t>
        <a:bodyPr/>
        <a:lstStyle/>
        <a:p>
          <a:pPr>
            <a:spcAft>
              <a:spcPts val="0"/>
            </a:spcAft>
          </a:pPr>
          <a:r>
            <a:rPr lang="ru-RU" sz="1200" b="1" i="0" baseline="0" dirty="0" smtClean="0">
              <a:latin typeface="Times New Roman" pitchFamily="18" charset="0"/>
              <a:cs typeface="Times New Roman" pitchFamily="18" charset="0"/>
            </a:rPr>
            <a:t>Доходы от использования имущества 105,7</a:t>
          </a:r>
        </a:p>
      </dgm:t>
    </dgm:pt>
    <dgm:pt modelId="{5AEEFA53-5B56-47C4-8717-A65A75B36E1E}" type="sibTrans" cxnId="{10FA47E7-833B-4903-AC6E-F9FDEEFE6F67}">
      <dgm:prSet/>
      <dgm:spPr/>
      <dgm:t>
        <a:bodyPr/>
        <a:lstStyle/>
        <a:p>
          <a:endParaRPr lang="ru-RU"/>
        </a:p>
      </dgm:t>
    </dgm:pt>
    <dgm:pt modelId="{9CF06112-50F0-4F97-82CA-D3CB43259E53}" type="parTrans" cxnId="{10FA47E7-833B-4903-AC6E-F9FDEEFE6F67}">
      <dgm:prSet/>
      <dgm:spPr/>
      <dgm:t>
        <a:bodyPr/>
        <a:lstStyle/>
        <a:p>
          <a:endParaRPr lang="ru-RU"/>
        </a:p>
      </dgm:t>
    </dgm:pt>
    <dgm:pt modelId="{348A2829-B03C-47A6-827D-83DB89EFAA81}">
      <dgm:prSet phldrT="[Текст]" custT="1"/>
      <dgm:spPr/>
      <dgm:t>
        <a:bodyPr/>
        <a:lstStyle/>
        <a:p>
          <a:pPr>
            <a:lnSpc>
              <a:spcPct val="70000"/>
            </a:lnSpc>
            <a:spcAft>
              <a:spcPts val="0"/>
            </a:spcAft>
          </a:pPr>
          <a:r>
            <a:rPr lang="ru-RU" sz="1800" b="1" baseline="0" dirty="0" smtClean="0"/>
            <a:t>Неналоговые</a:t>
          </a:r>
        </a:p>
        <a:p>
          <a:pPr>
            <a:lnSpc>
              <a:spcPct val="70000"/>
            </a:lnSpc>
            <a:spcAft>
              <a:spcPts val="0"/>
            </a:spcAft>
          </a:pPr>
          <a:r>
            <a:rPr lang="ru-RU" sz="1800" b="1" baseline="0" dirty="0" smtClean="0"/>
            <a:t> доходы</a:t>
          </a:r>
        </a:p>
        <a:p>
          <a:pPr>
            <a:lnSpc>
              <a:spcPct val="90000"/>
            </a:lnSpc>
            <a:spcAft>
              <a:spcPts val="0"/>
            </a:spcAft>
          </a:pPr>
          <a:endParaRPr lang="ru-RU" sz="500" b="1" baseline="0" dirty="0" smtClean="0"/>
        </a:p>
        <a:p>
          <a:pPr>
            <a:lnSpc>
              <a:spcPct val="90000"/>
            </a:lnSpc>
            <a:spcAft>
              <a:spcPts val="0"/>
            </a:spcAft>
          </a:pPr>
          <a:r>
            <a:rPr lang="ru-RU" sz="2000" b="1" i="1" baseline="0" dirty="0" smtClean="0"/>
            <a:t>202,9</a:t>
          </a:r>
          <a:endParaRPr lang="ru-RU" sz="2000" b="1" i="1" baseline="0" dirty="0"/>
        </a:p>
      </dgm:t>
    </dgm:pt>
    <dgm:pt modelId="{CCE47B8A-E06A-4D49-88CB-D9253CF525CD}" type="sibTrans" cxnId="{FBD4AC44-FF8A-408D-9DB2-7E6BE2717180}">
      <dgm:prSet/>
      <dgm:spPr/>
      <dgm:t>
        <a:bodyPr/>
        <a:lstStyle/>
        <a:p>
          <a:endParaRPr lang="ru-RU"/>
        </a:p>
      </dgm:t>
    </dgm:pt>
    <dgm:pt modelId="{E88CC5BC-4190-4D3A-A950-DF2650AA4492}" type="parTrans" cxnId="{FBD4AC44-FF8A-408D-9DB2-7E6BE2717180}">
      <dgm:prSet/>
      <dgm:spPr/>
      <dgm:t>
        <a:bodyPr/>
        <a:lstStyle/>
        <a:p>
          <a:endParaRPr lang="ru-RU"/>
        </a:p>
      </dgm:t>
    </dgm:pt>
    <dgm:pt modelId="{3DF0237B-9A50-4578-9911-A78B610C59B5}">
      <dgm:prSet custT="1"/>
      <dgm:spPr/>
      <dgm:t>
        <a:bodyPr/>
        <a:lstStyle/>
        <a:p>
          <a:r>
            <a:rPr lang="ru-RU" sz="1050" b="1" dirty="0" smtClean="0">
              <a:latin typeface="Times New Roman" pitchFamily="18" charset="0"/>
              <a:cs typeface="Times New Roman" pitchFamily="18" charset="0"/>
            </a:rPr>
            <a:t>Доходы от оказания платных услуг и компенсации затрат государства</a:t>
          </a:r>
        </a:p>
        <a:p>
          <a:r>
            <a:rPr lang="ru-RU" sz="1050" b="1" dirty="0" smtClean="0">
              <a:latin typeface="Times New Roman" pitchFamily="18" charset="0"/>
              <a:cs typeface="Times New Roman" pitchFamily="18" charset="0"/>
            </a:rPr>
            <a:t>5,6</a:t>
          </a:r>
          <a:endParaRPr lang="ru-RU" sz="1050" b="1" dirty="0">
            <a:latin typeface="Times New Roman" pitchFamily="18" charset="0"/>
            <a:cs typeface="Times New Roman" pitchFamily="18" charset="0"/>
          </a:endParaRPr>
        </a:p>
      </dgm:t>
    </dgm:pt>
    <dgm:pt modelId="{841DA1B4-2CD4-419E-BA06-31D3D5332AD7}" type="parTrans" cxnId="{39C3AC9E-D3D3-48AB-9B67-49F657651579}">
      <dgm:prSet/>
      <dgm:spPr/>
      <dgm:t>
        <a:bodyPr/>
        <a:lstStyle/>
        <a:p>
          <a:endParaRPr lang="ru-RU"/>
        </a:p>
      </dgm:t>
    </dgm:pt>
    <dgm:pt modelId="{9E378E3A-317A-4C86-AF40-3A3D8CFFB4CD}" type="sibTrans" cxnId="{39C3AC9E-D3D3-48AB-9B67-49F657651579}">
      <dgm:prSet/>
      <dgm:spPr/>
      <dgm:t>
        <a:bodyPr/>
        <a:lstStyle/>
        <a:p>
          <a:endParaRPr lang="ru-RU"/>
        </a:p>
      </dgm:t>
    </dgm:pt>
    <dgm:pt modelId="{ECF1272E-1F29-4CD7-A205-57B6B7E70BE4}">
      <dgm:prSet custT="1"/>
      <dgm:spPr/>
      <dgm:t>
        <a:bodyPr/>
        <a:lstStyle/>
        <a:p>
          <a:r>
            <a:rPr lang="ru-RU" sz="1100" b="1" dirty="0" smtClean="0">
              <a:latin typeface="Times New Roman" pitchFamily="18" charset="0"/>
              <a:cs typeface="Times New Roman" pitchFamily="18" charset="0"/>
            </a:rPr>
            <a:t>Инициативные платежи</a:t>
          </a:r>
        </a:p>
        <a:p>
          <a:r>
            <a:rPr lang="ru-RU" sz="1100" b="1" dirty="0" smtClean="0">
              <a:latin typeface="Times New Roman" pitchFamily="18" charset="0"/>
              <a:cs typeface="Times New Roman" pitchFamily="18" charset="0"/>
            </a:rPr>
            <a:t>-32,3</a:t>
          </a:r>
          <a:endParaRPr lang="ru-RU" sz="1100" b="1" dirty="0">
            <a:latin typeface="Times New Roman" pitchFamily="18" charset="0"/>
            <a:cs typeface="Times New Roman" pitchFamily="18" charset="0"/>
          </a:endParaRPr>
        </a:p>
      </dgm:t>
    </dgm:pt>
    <dgm:pt modelId="{4064A639-94F9-4262-8230-008BBBD910C9}" type="parTrans" cxnId="{75199457-8E33-4A6A-A945-CA8E81ED20B5}">
      <dgm:prSet/>
      <dgm:spPr/>
      <dgm:t>
        <a:bodyPr/>
        <a:lstStyle/>
        <a:p>
          <a:endParaRPr lang="ru-RU"/>
        </a:p>
      </dgm:t>
    </dgm:pt>
    <dgm:pt modelId="{A8F5F72A-D241-42F5-91E5-080D871587D3}" type="sibTrans" cxnId="{75199457-8E33-4A6A-A945-CA8E81ED20B5}">
      <dgm:prSet/>
      <dgm:spPr/>
      <dgm:t>
        <a:bodyPr/>
        <a:lstStyle/>
        <a:p>
          <a:endParaRPr lang="ru-RU"/>
        </a:p>
      </dgm:t>
    </dgm:pt>
    <dgm:pt modelId="{E3C03E95-D768-42B6-8922-A9A3518F668D}" type="pres">
      <dgm:prSet presAssocID="{EE5779E2-A1B7-40DA-B1E5-B229BC26C5B5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6F4056-3569-482D-939F-5EE4A49984C1}" type="pres">
      <dgm:prSet presAssocID="{288601B2-4C5C-47E6-AFAF-F54B0E324DEF}" presName="vertFlow" presStyleCnt="0"/>
      <dgm:spPr/>
      <dgm:t>
        <a:bodyPr/>
        <a:lstStyle/>
        <a:p>
          <a:endParaRPr lang="ru-RU"/>
        </a:p>
      </dgm:t>
    </dgm:pt>
    <dgm:pt modelId="{7DD402FB-CACD-4F64-80A6-6DD87ECCC32E}" type="pres">
      <dgm:prSet presAssocID="{288601B2-4C5C-47E6-AFAF-F54B0E324DEF}" presName="header" presStyleLbl="node1" presStyleIdx="0" presStyleCnt="4" custScaleX="84488" custScaleY="203331" custLinFactY="-100000" custLinFactNeighborX="-4552" custLinFactNeighborY="-154320"/>
      <dgm:spPr/>
      <dgm:t>
        <a:bodyPr/>
        <a:lstStyle/>
        <a:p>
          <a:endParaRPr lang="ru-RU"/>
        </a:p>
      </dgm:t>
    </dgm:pt>
    <dgm:pt modelId="{533FCD74-EB48-4F3B-A517-2A893792E362}" type="pres">
      <dgm:prSet presAssocID="{E69A9CA3-715A-4912-A228-041A5E008D26}" presName="parTrans" presStyleLbl="sibTrans2D1" presStyleIdx="0" presStyleCnt="11" custAng="551226" custScaleX="142359" custScaleY="233669"/>
      <dgm:spPr/>
      <dgm:t>
        <a:bodyPr/>
        <a:lstStyle/>
        <a:p>
          <a:endParaRPr lang="ru-RU"/>
        </a:p>
      </dgm:t>
    </dgm:pt>
    <dgm:pt modelId="{010C84A1-992E-4461-8C85-4DA8B1E0C810}" type="pres">
      <dgm:prSet presAssocID="{9A4E27C2-6D78-4DBD-B4BD-A27DDD5EED06}" presName="child" presStyleLbl="alignAccFollowNode1" presStyleIdx="0" presStyleCnt="11" custScaleX="79920" custScaleY="115277" custLinFactY="-78035" custLinFactNeighborX="-339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CC8C1B-6C08-4859-8E1A-C58339B4D8B2}" type="pres">
      <dgm:prSet presAssocID="{A41AFEA4-2A89-4D52-A2F0-0A97BB6920C2}" presName="sibTrans" presStyleLbl="sibTrans2D1" presStyleIdx="1" presStyleCnt="11" custScaleX="89939" custScaleY="214573" custLinFactNeighborX="73" custLinFactNeighborY="6874"/>
      <dgm:spPr/>
      <dgm:t>
        <a:bodyPr/>
        <a:lstStyle/>
        <a:p>
          <a:endParaRPr lang="ru-RU"/>
        </a:p>
      </dgm:t>
    </dgm:pt>
    <dgm:pt modelId="{C10447A3-9E8B-4AF5-ADCF-C5124E75CCF3}" type="pres">
      <dgm:prSet presAssocID="{C048B5EA-E7CE-4AC9-BBD7-C572A93A9944}" presName="child" presStyleLbl="alignAccFollowNode1" presStyleIdx="1" presStyleCnt="11" custScaleX="86516" custScaleY="165006" custLinFactY="-79182" custLinFactNeighborX="-21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6AE8648-F78F-4EF6-8400-4AA18721D4AE}" type="pres">
      <dgm:prSet presAssocID="{397D0387-59CA-4BE5-A755-29652FCF8EDA}" presName="sibTrans" presStyleLbl="sibTrans2D1" presStyleIdx="2" presStyleCnt="11" custScaleX="127559" custScaleY="214718"/>
      <dgm:spPr/>
      <dgm:t>
        <a:bodyPr/>
        <a:lstStyle/>
        <a:p>
          <a:endParaRPr lang="ru-RU"/>
        </a:p>
      </dgm:t>
    </dgm:pt>
    <dgm:pt modelId="{BBF1F6DD-3EEE-487E-ABF3-00AEB377296A}" type="pres">
      <dgm:prSet presAssocID="{555F3254-2CB1-4067-9F3C-42DFB34257EE}" presName="child" presStyleLbl="alignAccFollowNode1" presStyleIdx="2" presStyleCnt="11" custScaleX="86516" custScaleY="94045" custLinFactY="-80188" custLinFactNeighborX="-21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CA3189-2DFB-4C6C-AEAC-4A8EF00AEAC1}" type="pres">
      <dgm:prSet presAssocID="{03AD9C3F-2686-4939-B835-DBFF80B766B5}" presName="sibTrans" presStyleLbl="sibTrans2D1" presStyleIdx="3" presStyleCnt="11" custScaleX="103934" custScaleY="180832" custLinFactNeighborX="13921" custLinFactNeighborY="-12555"/>
      <dgm:spPr/>
      <dgm:t>
        <a:bodyPr/>
        <a:lstStyle/>
        <a:p>
          <a:endParaRPr lang="ru-RU"/>
        </a:p>
      </dgm:t>
    </dgm:pt>
    <dgm:pt modelId="{B11171CF-0790-4E4D-93B0-218A39723CB2}" type="pres">
      <dgm:prSet presAssocID="{D490E702-0874-4835-B93F-F9EBBA062096}" presName="child" presStyleLbl="alignAccFollowNode1" presStyleIdx="3" presStyleCnt="11" custScaleX="84929" custLinFactY="-79925" custLinFactNeighborX="-21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98D8F44-C286-49D7-BF01-964F3DD31243}" type="pres">
      <dgm:prSet presAssocID="{288601B2-4C5C-47E6-AFAF-F54B0E324DEF}" presName="hSp" presStyleCnt="0"/>
      <dgm:spPr/>
      <dgm:t>
        <a:bodyPr/>
        <a:lstStyle/>
        <a:p>
          <a:endParaRPr lang="ru-RU"/>
        </a:p>
      </dgm:t>
    </dgm:pt>
    <dgm:pt modelId="{A2FB19F3-8B83-4C60-90FE-3E6B67E1E184}" type="pres">
      <dgm:prSet presAssocID="{348A2829-B03C-47A6-827D-83DB89EFAA81}" presName="vertFlow" presStyleCnt="0"/>
      <dgm:spPr/>
      <dgm:t>
        <a:bodyPr/>
        <a:lstStyle/>
        <a:p>
          <a:endParaRPr lang="ru-RU"/>
        </a:p>
      </dgm:t>
    </dgm:pt>
    <dgm:pt modelId="{AAC3F2B4-157D-4790-8015-6E537C180BAA}" type="pres">
      <dgm:prSet presAssocID="{348A2829-B03C-47A6-827D-83DB89EFAA81}" presName="header" presStyleLbl="node1" presStyleIdx="1" presStyleCnt="4" custScaleX="87136" custScaleY="171768" custLinFactY="-53053" custLinFactNeighborX="-7346" custLinFactNeighborY="-100000"/>
      <dgm:spPr/>
      <dgm:t>
        <a:bodyPr/>
        <a:lstStyle/>
        <a:p>
          <a:endParaRPr lang="ru-RU"/>
        </a:p>
      </dgm:t>
    </dgm:pt>
    <dgm:pt modelId="{4798FEFB-AB58-4431-A7F9-42E9B17B6F4E}" type="pres">
      <dgm:prSet presAssocID="{9CF06112-50F0-4F97-82CA-D3CB43259E53}" presName="parTrans" presStyleLbl="sibTrans2D1" presStyleIdx="4" presStyleCnt="11"/>
      <dgm:spPr/>
      <dgm:t>
        <a:bodyPr/>
        <a:lstStyle/>
        <a:p>
          <a:endParaRPr lang="ru-RU"/>
        </a:p>
      </dgm:t>
    </dgm:pt>
    <dgm:pt modelId="{2DB0A134-9F9B-4792-9888-216756AE653D}" type="pres">
      <dgm:prSet presAssocID="{74AC0CC1-8F26-4CFA-AE67-79B32733563B}" presName="child" presStyleLbl="alignAccFollowNode1" presStyleIdx="4" presStyleCnt="11" custScaleX="93373" custScaleY="129171" custLinFactY="-39522" custLinFactNeighborX="-102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60810FA-9D48-4742-8D10-C9BE1730B07F}" type="pres">
      <dgm:prSet presAssocID="{5AEEFA53-5B56-47C4-8717-A65A75B36E1E}" presName="sibTrans" presStyleLbl="sibTrans2D1" presStyleIdx="5" presStyleCnt="11"/>
      <dgm:spPr/>
      <dgm:t>
        <a:bodyPr/>
        <a:lstStyle/>
        <a:p>
          <a:endParaRPr lang="ru-RU"/>
        </a:p>
      </dgm:t>
    </dgm:pt>
    <dgm:pt modelId="{49BD7084-2A1B-4FFF-9806-C156BC3ECA3C}" type="pres">
      <dgm:prSet presAssocID="{04053970-5D80-46A1-B461-BED3F277752F}" presName="child" presStyleLbl="alignAccFollowNode1" presStyleIdx="5" presStyleCnt="11" custScaleY="133579" custLinFactY="-39522" custLinFactNeighborX="-10270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D961146-7ABE-4C8F-AF8B-0A6A1BFEF3D3}" type="pres">
      <dgm:prSet presAssocID="{9ADAAD9A-9FD2-408F-9802-8510F7DAC23E}" presName="sibTrans" presStyleLbl="sibTrans2D1" presStyleIdx="6" presStyleCnt="11" custAng="75756" custScaleX="74552" custScaleY="112512"/>
      <dgm:spPr/>
      <dgm:t>
        <a:bodyPr/>
        <a:lstStyle/>
        <a:p>
          <a:endParaRPr lang="ru-RU"/>
        </a:p>
      </dgm:t>
    </dgm:pt>
    <dgm:pt modelId="{B2262DC1-F709-47B7-9C44-31975C839367}" type="pres">
      <dgm:prSet presAssocID="{5E2A4639-601D-4D2F-82A2-72DC12965468}" presName="child" presStyleLbl="alignAccFollowNode1" presStyleIdx="6" presStyleCnt="11" custLinFactY="-1751" custLinFactNeighborX="-4645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C14652-E6A0-4EDA-8CE1-A4D5C0DF453E}" type="pres">
      <dgm:prSet presAssocID="{B2699FB7-1F17-46DC-B0A4-6C1C153FD7B0}" presName="sibTrans" presStyleLbl="sibTrans2D1" presStyleIdx="7" presStyleCnt="11"/>
      <dgm:spPr/>
      <dgm:t>
        <a:bodyPr/>
        <a:lstStyle/>
        <a:p>
          <a:endParaRPr lang="ru-RU"/>
        </a:p>
      </dgm:t>
    </dgm:pt>
    <dgm:pt modelId="{DFBF1545-C02C-463C-9013-B56B0F700B99}" type="pres">
      <dgm:prSet presAssocID="{3DF0237B-9A50-4578-9911-A78B610C59B5}" presName="child" presStyleLbl="alignAccFollowNode1" presStyleIdx="7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9FBAE6F-5FD4-4B3B-A90A-B69043CF838D}" type="pres">
      <dgm:prSet presAssocID="{9E378E3A-317A-4C86-AF40-3A3D8CFFB4CD}" presName="sibTrans" presStyleLbl="sibTrans2D1" presStyleIdx="8" presStyleCnt="11"/>
      <dgm:spPr/>
      <dgm:t>
        <a:bodyPr/>
        <a:lstStyle/>
        <a:p>
          <a:endParaRPr lang="ru-RU"/>
        </a:p>
      </dgm:t>
    </dgm:pt>
    <dgm:pt modelId="{CDE22CEF-2CDB-4C3A-8D8F-64F5DF10D34A}" type="pres">
      <dgm:prSet presAssocID="{ECF1272E-1F29-4CD7-A205-57B6B7E70BE4}" presName="child" presStyleLbl="alignAccFollowNode1" presStyleIdx="8" presStyleCnt="11" custLinFactNeighborX="-914" custLinFactNeighborY="-24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D42608-5803-4331-92C4-B57E9767A071}" type="pres">
      <dgm:prSet presAssocID="{348A2829-B03C-47A6-827D-83DB89EFAA81}" presName="hSp" presStyleCnt="0"/>
      <dgm:spPr/>
      <dgm:t>
        <a:bodyPr/>
        <a:lstStyle/>
        <a:p>
          <a:endParaRPr lang="ru-RU"/>
        </a:p>
      </dgm:t>
    </dgm:pt>
    <dgm:pt modelId="{EA0974C9-963F-41E2-9B57-D72295469541}" type="pres">
      <dgm:prSet presAssocID="{BADDE544-2279-4C5F-A5AD-1F0D1BE7AB6A}" presName="vertFlow" presStyleCnt="0"/>
      <dgm:spPr/>
      <dgm:t>
        <a:bodyPr/>
        <a:lstStyle/>
        <a:p>
          <a:endParaRPr lang="ru-RU"/>
        </a:p>
      </dgm:t>
    </dgm:pt>
    <dgm:pt modelId="{9EDB9606-04C0-4A35-BF09-F6D8B309F0DE}" type="pres">
      <dgm:prSet presAssocID="{BADDE544-2279-4C5F-A5AD-1F0D1BE7AB6A}" presName="header" presStyleLbl="node1" presStyleIdx="2" presStyleCnt="4" custScaleX="86593" custScaleY="163045" custLinFactY="-79030" custLinFactNeighborX="-17055" custLinFactNeighborY="-100000"/>
      <dgm:spPr/>
      <dgm:t>
        <a:bodyPr/>
        <a:lstStyle/>
        <a:p>
          <a:endParaRPr lang="ru-RU"/>
        </a:p>
      </dgm:t>
    </dgm:pt>
    <dgm:pt modelId="{B87D9AF3-9D96-437D-9631-B336EF8E02C8}" type="pres">
      <dgm:prSet presAssocID="{72E23365-9504-45DB-8313-A5A322AD5B36}" presName="parTrans" presStyleLbl="sibTrans2D1" presStyleIdx="9" presStyleCnt="11"/>
      <dgm:spPr/>
      <dgm:t>
        <a:bodyPr/>
        <a:lstStyle/>
        <a:p>
          <a:endParaRPr lang="ru-RU"/>
        </a:p>
      </dgm:t>
    </dgm:pt>
    <dgm:pt modelId="{357C4D2D-3B72-4EF5-9E40-264D530B0189}" type="pres">
      <dgm:prSet presAssocID="{FCEEAC75-CE5E-4523-A1B6-72C9E004C730}" presName="child" presStyleLbl="alignAccFollowNode1" presStyleIdx="9" presStyleCnt="11" custLinFactY="-35755" custLinFactNeighborX="-2040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AE7ED-23AD-429E-8E8E-EB41EB38A6B8}" type="pres">
      <dgm:prSet presAssocID="{CD4A7E36-957A-43C6-8867-36E7E9D47EA4}" presName="sibTrans" presStyleLbl="sibTrans2D1" presStyleIdx="10" presStyleCnt="11"/>
      <dgm:spPr/>
      <dgm:t>
        <a:bodyPr/>
        <a:lstStyle/>
        <a:p>
          <a:endParaRPr lang="ru-RU"/>
        </a:p>
      </dgm:t>
    </dgm:pt>
    <dgm:pt modelId="{EF8C00A0-8ABA-4013-B17F-666A34C0DA7D}" type="pres">
      <dgm:prSet presAssocID="{950B85DB-2CCD-497E-9A1E-F2D57AC45AA8}" presName="child" presStyleLbl="alignAccFollowNode1" presStyleIdx="10" presStyleCnt="11" custLinFactY="-35755" custLinFactNeighborX="-20407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7417F72-EEFA-4C25-83DD-D074FE26248B}" type="pres">
      <dgm:prSet presAssocID="{BADDE544-2279-4C5F-A5AD-1F0D1BE7AB6A}" presName="hSp" presStyleCnt="0"/>
      <dgm:spPr/>
      <dgm:t>
        <a:bodyPr/>
        <a:lstStyle/>
        <a:p>
          <a:endParaRPr lang="ru-RU"/>
        </a:p>
      </dgm:t>
    </dgm:pt>
    <dgm:pt modelId="{48E0F390-A146-49D4-B5C4-E2956BBDD7A0}" type="pres">
      <dgm:prSet presAssocID="{A1FCAF13-1A74-4F7D-8E4C-3CEA0E390CD8}" presName="vertFlow" presStyleCnt="0"/>
      <dgm:spPr/>
      <dgm:t>
        <a:bodyPr/>
        <a:lstStyle/>
        <a:p>
          <a:endParaRPr lang="ru-RU"/>
        </a:p>
      </dgm:t>
    </dgm:pt>
    <dgm:pt modelId="{573EB78C-2CCA-43A4-AE46-92365A68857E}" type="pres">
      <dgm:prSet presAssocID="{A1FCAF13-1A74-4F7D-8E4C-3CEA0E390CD8}" presName="header" presStyleLbl="node1" presStyleIdx="3" presStyleCnt="4" custScaleY="337097" custLinFactNeighborX="-3713" custLinFactNeighborY="-78790"/>
      <dgm:spPr/>
      <dgm:t>
        <a:bodyPr/>
        <a:lstStyle/>
        <a:p>
          <a:endParaRPr lang="ru-RU"/>
        </a:p>
      </dgm:t>
    </dgm:pt>
  </dgm:ptLst>
  <dgm:cxnLst>
    <dgm:cxn modelId="{C1C3F796-C065-467A-B540-A84F6A1041D2}" srcId="{288601B2-4C5C-47E6-AFAF-F54B0E324DEF}" destId="{9A4E27C2-6D78-4DBD-B4BD-A27DDD5EED06}" srcOrd="0" destOrd="0" parTransId="{E69A9CA3-715A-4912-A228-041A5E008D26}" sibTransId="{A41AFEA4-2A89-4D52-A2F0-0A97BB6920C2}"/>
    <dgm:cxn modelId="{10FA47E7-833B-4903-AC6E-F9FDEEFE6F67}" srcId="{348A2829-B03C-47A6-827D-83DB89EFAA81}" destId="{74AC0CC1-8F26-4CFA-AE67-79B32733563B}" srcOrd="0" destOrd="0" parTransId="{9CF06112-50F0-4F97-82CA-D3CB43259E53}" sibTransId="{5AEEFA53-5B56-47C4-8717-A65A75B36E1E}"/>
    <dgm:cxn modelId="{E312F004-A6C8-4D8D-9312-53C5C5F002A8}" type="presOf" srcId="{A1FCAF13-1A74-4F7D-8E4C-3CEA0E390CD8}" destId="{573EB78C-2CCA-43A4-AE46-92365A68857E}" srcOrd="0" destOrd="0" presId="urn:microsoft.com/office/officeart/2005/8/layout/lProcess1"/>
    <dgm:cxn modelId="{F600B277-D631-46F4-B842-DC8592819881}" type="presOf" srcId="{9ADAAD9A-9FD2-408F-9802-8510F7DAC23E}" destId="{4D961146-7ABE-4C8F-AF8B-0A6A1BFEF3D3}" srcOrd="0" destOrd="0" presId="urn:microsoft.com/office/officeart/2005/8/layout/lProcess1"/>
    <dgm:cxn modelId="{6AC1EB7C-950D-43ED-BB56-3F34ABA9C50C}" srcId="{04053970-5D80-46A1-B461-BED3F277752F}" destId="{FCE37F76-A562-4814-9BBA-1AC514712CC1}" srcOrd="1" destOrd="0" parTransId="{3BA46EC8-4B21-4809-9DB3-7E4E61229072}" sibTransId="{9A28C802-67BC-4CB0-8042-1B7892D13461}"/>
    <dgm:cxn modelId="{794C1391-4BBF-4840-B55C-F0527DEF4D47}" type="presOf" srcId="{9E378E3A-317A-4C86-AF40-3A3D8CFFB4CD}" destId="{99FBAE6F-5FD4-4B3B-A90A-B69043CF838D}" srcOrd="0" destOrd="0" presId="urn:microsoft.com/office/officeart/2005/8/layout/lProcess1"/>
    <dgm:cxn modelId="{FC77E26E-49F9-48E7-911D-B1B280D69838}" type="presOf" srcId="{EE5779E2-A1B7-40DA-B1E5-B229BC26C5B5}" destId="{E3C03E95-D768-42B6-8922-A9A3518F668D}" srcOrd="0" destOrd="0" presId="urn:microsoft.com/office/officeart/2005/8/layout/lProcess1"/>
    <dgm:cxn modelId="{8EA5DC9D-E2D3-4887-A743-1EEE7C8EAB76}" srcId="{EE5779E2-A1B7-40DA-B1E5-B229BC26C5B5}" destId="{288601B2-4C5C-47E6-AFAF-F54B0E324DEF}" srcOrd="0" destOrd="0" parTransId="{BA0A25C7-C320-48C9-9954-C80FCB8018EC}" sibTransId="{4A04F75D-99B2-4746-9D80-228DECB7450A}"/>
    <dgm:cxn modelId="{23BB2189-C8C2-43BE-A7E3-117C71CE5A3E}" srcId="{348A2829-B03C-47A6-827D-83DB89EFAA81}" destId="{04053970-5D80-46A1-B461-BED3F277752F}" srcOrd="1" destOrd="0" parTransId="{BCF761D7-35BC-4230-9EA3-3C4439BBE1D6}" sibTransId="{9ADAAD9A-9FD2-408F-9802-8510F7DAC23E}"/>
    <dgm:cxn modelId="{2FFE1A15-D5E3-4376-BA89-1DA13B4A13D7}" srcId="{288601B2-4C5C-47E6-AFAF-F54B0E324DEF}" destId="{555F3254-2CB1-4067-9F3C-42DFB34257EE}" srcOrd="2" destOrd="0" parTransId="{3CA9FA41-116A-4AEC-A433-13E1F34D2144}" sibTransId="{03AD9C3F-2686-4939-B835-DBFF80B766B5}"/>
    <dgm:cxn modelId="{38EA5E00-15DE-4C96-8485-3F9DB005AC87}" type="presOf" srcId="{04053970-5D80-46A1-B461-BED3F277752F}" destId="{49BD7084-2A1B-4FFF-9806-C156BC3ECA3C}" srcOrd="0" destOrd="0" presId="urn:microsoft.com/office/officeart/2005/8/layout/lProcess1"/>
    <dgm:cxn modelId="{CF406EED-97DB-4081-B216-7F180C520BE1}" srcId="{348A2829-B03C-47A6-827D-83DB89EFAA81}" destId="{5E2A4639-601D-4D2F-82A2-72DC12965468}" srcOrd="2" destOrd="0" parTransId="{127D17ED-C6C6-4B3D-97EC-32D5D5647C82}" sibTransId="{B2699FB7-1F17-46DC-B0A4-6C1C153FD7B0}"/>
    <dgm:cxn modelId="{A2659C2E-B124-4C40-B4FD-510BF4856CEB}" type="presOf" srcId="{A41AFEA4-2A89-4D52-A2F0-0A97BB6920C2}" destId="{2BCC8C1B-6C08-4859-8E1A-C58339B4D8B2}" srcOrd="0" destOrd="0" presId="urn:microsoft.com/office/officeart/2005/8/layout/lProcess1"/>
    <dgm:cxn modelId="{FBD4AC44-FF8A-408D-9DB2-7E6BE2717180}" srcId="{EE5779E2-A1B7-40DA-B1E5-B229BC26C5B5}" destId="{348A2829-B03C-47A6-827D-83DB89EFAA81}" srcOrd="1" destOrd="0" parTransId="{E88CC5BC-4190-4D3A-A950-DF2650AA4492}" sibTransId="{CCE47B8A-E06A-4D49-88CB-D9253CF525CD}"/>
    <dgm:cxn modelId="{F53636E1-6105-4FB7-B878-54B07B2B9716}" srcId="{288601B2-4C5C-47E6-AFAF-F54B0E324DEF}" destId="{D490E702-0874-4835-B93F-F9EBBA062096}" srcOrd="3" destOrd="0" parTransId="{EB29B3FA-C538-4C4C-B5AB-90C07B139D37}" sibTransId="{BE0F5F22-8183-4DFE-BC55-19609B7B1852}"/>
    <dgm:cxn modelId="{82FBB829-F882-44B3-A603-FD1D23266D4A}" srcId="{BADDE544-2279-4C5F-A5AD-1F0D1BE7AB6A}" destId="{FCEEAC75-CE5E-4523-A1B6-72C9E004C730}" srcOrd="0" destOrd="0" parTransId="{72E23365-9504-45DB-8313-A5A322AD5B36}" sibTransId="{CD4A7E36-957A-43C6-8867-36E7E9D47EA4}"/>
    <dgm:cxn modelId="{5B38CC55-E54C-4812-96AF-FE31F1915A23}" type="presOf" srcId="{397D0387-59CA-4BE5-A755-29652FCF8EDA}" destId="{06AE8648-F78F-4EF6-8400-4AA18721D4AE}" srcOrd="0" destOrd="0" presId="urn:microsoft.com/office/officeart/2005/8/layout/lProcess1"/>
    <dgm:cxn modelId="{5658C688-CDC7-4D9C-97B9-80FFD17BC02C}" type="presOf" srcId="{03AD9C3F-2686-4939-B835-DBFF80B766B5}" destId="{82CA3189-2DFB-4C6C-AEAC-4A8EF00AEAC1}" srcOrd="0" destOrd="0" presId="urn:microsoft.com/office/officeart/2005/8/layout/lProcess1"/>
    <dgm:cxn modelId="{5298EC86-E6CE-43C6-BD24-15C82B68004D}" type="presOf" srcId="{9A4E27C2-6D78-4DBD-B4BD-A27DDD5EED06}" destId="{010C84A1-992E-4461-8C85-4DA8B1E0C810}" srcOrd="0" destOrd="0" presId="urn:microsoft.com/office/officeart/2005/8/layout/lProcess1"/>
    <dgm:cxn modelId="{3B313B0F-5287-4A67-A98E-4F25E2E57AB0}" srcId="{BADDE544-2279-4C5F-A5AD-1F0D1BE7AB6A}" destId="{950B85DB-2CCD-497E-9A1E-F2D57AC45AA8}" srcOrd="1" destOrd="0" parTransId="{1023FEFC-1FA9-4EC6-8635-D743D1090DFC}" sibTransId="{141B24E2-9D6B-4D2B-A2C5-F7828834E18B}"/>
    <dgm:cxn modelId="{1BCA6A80-8788-4018-BD81-89546B9CD592}" type="presOf" srcId="{ECF1272E-1F29-4CD7-A205-57B6B7E70BE4}" destId="{CDE22CEF-2CDB-4C3A-8D8F-64F5DF10D34A}" srcOrd="0" destOrd="0" presId="urn:microsoft.com/office/officeart/2005/8/layout/lProcess1"/>
    <dgm:cxn modelId="{1BC32202-AD56-4B35-A0F7-BFF0F54378FC}" type="presOf" srcId="{348A2829-B03C-47A6-827D-83DB89EFAA81}" destId="{AAC3F2B4-157D-4790-8015-6E537C180BAA}" srcOrd="0" destOrd="0" presId="urn:microsoft.com/office/officeart/2005/8/layout/lProcess1"/>
    <dgm:cxn modelId="{1E4AF08C-83FA-4B73-A657-6DF6979B4FB1}" type="presOf" srcId="{555F3254-2CB1-4067-9F3C-42DFB34257EE}" destId="{BBF1F6DD-3EEE-487E-ABF3-00AEB377296A}" srcOrd="0" destOrd="0" presId="urn:microsoft.com/office/officeart/2005/8/layout/lProcess1"/>
    <dgm:cxn modelId="{D3C3FF57-F2E1-45CF-AC3A-B8B31AED3719}" type="presOf" srcId="{BFFC2574-86F8-42E4-B82A-5ABFF8969467}" destId="{B2262DC1-F709-47B7-9C44-31975C839367}" srcOrd="0" destOrd="1" presId="urn:microsoft.com/office/officeart/2005/8/layout/lProcess1"/>
    <dgm:cxn modelId="{4B5D8E56-DA6D-40C8-8F74-F71107C82B61}" type="presOf" srcId="{BADDE544-2279-4C5F-A5AD-1F0D1BE7AB6A}" destId="{9EDB9606-04C0-4A35-BF09-F6D8B309F0DE}" srcOrd="0" destOrd="0" presId="urn:microsoft.com/office/officeart/2005/8/layout/lProcess1"/>
    <dgm:cxn modelId="{D60D472D-3904-479A-A1D7-F1EEA29FC098}" type="presOf" srcId="{5AEEFA53-5B56-47C4-8717-A65A75B36E1E}" destId="{A60810FA-9D48-4742-8D10-C9BE1730B07F}" srcOrd="0" destOrd="0" presId="urn:microsoft.com/office/officeart/2005/8/layout/lProcess1"/>
    <dgm:cxn modelId="{95083D62-A72E-4EC5-966D-898450D06003}" type="presOf" srcId="{9CF06112-50F0-4F97-82CA-D3CB43259E53}" destId="{4798FEFB-AB58-4431-A7F9-42E9B17B6F4E}" srcOrd="0" destOrd="0" presId="urn:microsoft.com/office/officeart/2005/8/layout/lProcess1"/>
    <dgm:cxn modelId="{9AE2BBA7-D4C4-464D-890C-C07646EDC6D7}" srcId="{04053970-5D80-46A1-B461-BED3F277752F}" destId="{6C7741CD-A243-4405-97CE-7C7D62570E57}" srcOrd="0" destOrd="0" parTransId="{42AE9E25-45B1-4D7F-8E9A-8512A2315814}" sibTransId="{FFC87296-8541-4D35-8BC3-6DD90D2D05DA}"/>
    <dgm:cxn modelId="{5D3CF7D9-F42A-419F-B38A-3F4D6FB18B27}" type="presOf" srcId="{6C7741CD-A243-4405-97CE-7C7D62570E57}" destId="{49BD7084-2A1B-4FFF-9806-C156BC3ECA3C}" srcOrd="0" destOrd="1" presId="urn:microsoft.com/office/officeart/2005/8/layout/lProcess1"/>
    <dgm:cxn modelId="{39C3AC9E-D3D3-48AB-9B67-49F657651579}" srcId="{348A2829-B03C-47A6-827D-83DB89EFAA81}" destId="{3DF0237B-9A50-4578-9911-A78B610C59B5}" srcOrd="3" destOrd="0" parTransId="{841DA1B4-2CD4-419E-BA06-31D3D5332AD7}" sibTransId="{9E378E3A-317A-4C86-AF40-3A3D8CFFB4CD}"/>
    <dgm:cxn modelId="{913D2CEF-8C12-46C3-80B6-145F8E26793E}" type="presOf" srcId="{E69A9CA3-715A-4912-A228-041A5E008D26}" destId="{533FCD74-EB48-4F3B-A517-2A893792E362}" srcOrd="0" destOrd="0" presId="urn:microsoft.com/office/officeart/2005/8/layout/lProcess1"/>
    <dgm:cxn modelId="{350289BB-A54D-4851-8ED8-FD2C5CBFE742}" type="presOf" srcId="{5E2A4639-601D-4D2F-82A2-72DC12965468}" destId="{B2262DC1-F709-47B7-9C44-31975C839367}" srcOrd="0" destOrd="0" presId="urn:microsoft.com/office/officeart/2005/8/layout/lProcess1"/>
    <dgm:cxn modelId="{D00F9227-5701-4ECD-A37B-E38B004DE4D8}" type="presOf" srcId="{72E23365-9504-45DB-8313-A5A322AD5B36}" destId="{B87D9AF3-9D96-437D-9631-B336EF8E02C8}" srcOrd="0" destOrd="0" presId="urn:microsoft.com/office/officeart/2005/8/layout/lProcess1"/>
    <dgm:cxn modelId="{C3C82DD9-1F0A-4F77-8B30-7C0C080A037C}" type="presOf" srcId="{288601B2-4C5C-47E6-AFAF-F54B0E324DEF}" destId="{7DD402FB-CACD-4F64-80A6-6DD87ECCC32E}" srcOrd="0" destOrd="0" presId="urn:microsoft.com/office/officeart/2005/8/layout/lProcess1"/>
    <dgm:cxn modelId="{89898F7D-BC29-42B8-8C09-0A6480ADAD41}" type="presOf" srcId="{D490E702-0874-4835-B93F-F9EBBA062096}" destId="{B11171CF-0790-4E4D-93B0-218A39723CB2}" srcOrd="0" destOrd="0" presId="urn:microsoft.com/office/officeart/2005/8/layout/lProcess1"/>
    <dgm:cxn modelId="{480DB77C-E404-4915-B657-53B511757965}" type="presOf" srcId="{950B85DB-2CCD-497E-9A1E-F2D57AC45AA8}" destId="{EF8C00A0-8ABA-4013-B17F-666A34C0DA7D}" srcOrd="0" destOrd="0" presId="urn:microsoft.com/office/officeart/2005/8/layout/lProcess1"/>
    <dgm:cxn modelId="{6C07680D-EE7D-42F6-B3E8-E2B7C282AF0A}" type="presOf" srcId="{3DF0237B-9A50-4578-9911-A78B610C59B5}" destId="{DFBF1545-C02C-463C-9013-B56B0F700B99}" srcOrd="0" destOrd="0" presId="urn:microsoft.com/office/officeart/2005/8/layout/lProcess1"/>
    <dgm:cxn modelId="{84343FEB-982E-4511-8128-746F187F26EB}" srcId="{5E2A4639-601D-4D2F-82A2-72DC12965468}" destId="{BFFC2574-86F8-42E4-B82A-5ABFF8969467}" srcOrd="0" destOrd="0" parTransId="{484383C5-ADD6-4E83-9470-9FC96131F6BB}" sibTransId="{E699CE76-24D0-4C0F-A2F3-6211C22F2B56}"/>
    <dgm:cxn modelId="{687B17A8-138E-4A42-B952-CFB5CC6FD754}" type="presOf" srcId="{CD4A7E36-957A-43C6-8867-36E7E9D47EA4}" destId="{6F6AE7ED-23AD-429E-8E8E-EB41EB38A6B8}" srcOrd="0" destOrd="0" presId="urn:microsoft.com/office/officeart/2005/8/layout/lProcess1"/>
    <dgm:cxn modelId="{CC55FB61-0C53-4CB4-B0D4-1B9BEE204E52}" srcId="{EE5779E2-A1B7-40DA-B1E5-B229BC26C5B5}" destId="{A1FCAF13-1A74-4F7D-8E4C-3CEA0E390CD8}" srcOrd="3" destOrd="0" parTransId="{1EF553E7-F288-4F0C-94C0-A1A2AA976BC0}" sibTransId="{A8385386-22F2-4288-B476-844535B0E078}"/>
    <dgm:cxn modelId="{06704C04-7A84-487C-8450-C82DC1E66E51}" type="presOf" srcId="{74AC0CC1-8F26-4CFA-AE67-79B32733563B}" destId="{2DB0A134-9F9B-4792-9888-216756AE653D}" srcOrd="0" destOrd="0" presId="urn:microsoft.com/office/officeart/2005/8/layout/lProcess1"/>
    <dgm:cxn modelId="{7200C946-C986-46A9-B894-D53650B1F4C9}" type="presOf" srcId="{B2699FB7-1F17-46DC-B0A4-6C1C153FD7B0}" destId="{CCC14652-E6A0-4EDA-8CE1-A4D5C0DF453E}" srcOrd="0" destOrd="0" presId="urn:microsoft.com/office/officeart/2005/8/layout/lProcess1"/>
    <dgm:cxn modelId="{75199457-8E33-4A6A-A945-CA8E81ED20B5}" srcId="{348A2829-B03C-47A6-827D-83DB89EFAA81}" destId="{ECF1272E-1F29-4CD7-A205-57B6B7E70BE4}" srcOrd="4" destOrd="0" parTransId="{4064A639-94F9-4262-8230-008BBBD910C9}" sibTransId="{A8F5F72A-D241-42F5-91E5-080D871587D3}"/>
    <dgm:cxn modelId="{1C38E47F-851E-41B7-AA04-8936A296AC93}" srcId="{288601B2-4C5C-47E6-AFAF-F54B0E324DEF}" destId="{C048B5EA-E7CE-4AC9-BBD7-C572A93A9944}" srcOrd="1" destOrd="0" parTransId="{B8C86235-8915-47F5-A205-7E723C1F92AD}" sibTransId="{397D0387-59CA-4BE5-A755-29652FCF8EDA}"/>
    <dgm:cxn modelId="{401A625C-F6FC-4D0D-8F5B-E7D02F04F11A}" srcId="{EE5779E2-A1B7-40DA-B1E5-B229BC26C5B5}" destId="{BADDE544-2279-4C5F-A5AD-1F0D1BE7AB6A}" srcOrd="2" destOrd="0" parTransId="{2A7AAA2A-CC9A-4494-946C-D059BD91007B}" sibTransId="{772A8182-0820-4197-85FA-B361FF2083F1}"/>
    <dgm:cxn modelId="{58F551B1-0416-4D86-975E-A6D57A92D1AA}" type="presOf" srcId="{C048B5EA-E7CE-4AC9-BBD7-C572A93A9944}" destId="{C10447A3-9E8B-4AF5-ADCF-C5124E75CCF3}" srcOrd="0" destOrd="0" presId="urn:microsoft.com/office/officeart/2005/8/layout/lProcess1"/>
    <dgm:cxn modelId="{A97D4935-A08A-4C97-A25E-0D2DCE657A78}" type="presOf" srcId="{FCEEAC75-CE5E-4523-A1B6-72C9E004C730}" destId="{357C4D2D-3B72-4EF5-9E40-264D530B0189}" srcOrd="0" destOrd="0" presId="urn:microsoft.com/office/officeart/2005/8/layout/lProcess1"/>
    <dgm:cxn modelId="{0B72E088-838A-4300-A6B5-4EFE52F35067}" type="presOf" srcId="{FCE37F76-A562-4814-9BBA-1AC514712CC1}" destId="{49BD7084-2A1B-4FFF-9806-C156BC3ECA3C}" srcOrd="0" destOrd="2" presId="urn:microsoft.com/office/officeart/2005/8/layout/lProcess1"/>
    <dgm:cxn modelId="{733E5EC0-9C40-4CFC-B1EB-F601CDC9BBD2}" type="presParOf" srcId="{E3C03E95-D768-42B6-8922-A9A3518F668D}" destId="{5E6F4056-3569-482D-939F-5EE4A49984C1}" srcOrd="0" destOrd="0" presId="urn:microsoft.com/office/officeart/2005/8/layout/lProcess1"/>
    <dgm:cxn modelId="{D51D15EF-5065-44C0-B94E-7BE376ACE33F}" type="presParOf" srcId="{5E6F4056-3569-482D-939F-5EE4A49984C1}" destId="{7DD402FB-CACD-4F64-80A6-6DD87ECCC32E}" srcOrd="0" destOrd="0" presId="urn:microsoft.com/office/officeart/2005/8/layout/lProcess1"/>
    <dgm:cxn modelId="{E5511831-80AB-4108-AD28-07818F018CE7}" type="presParOf" srcId="{5E6F4056-3569-482D-939F-5EE4A49984C1}" destId="{533FCD74-EB48-4F3B-A517-2A893792E362}" srcOrd="1" destOrd="0" presId="urn:microsoft.com/office/officeart/2005/8/layout/lProcess1"/>
    <dgm:cxn modelId="{565B8AE3-FFF0-4655-9914-3769FB38506A}" type="presParOf" srcId="{5E6F4056-3569-482D-939F-5EE4A49984C1}" destId="{010C84A1-992E-4461-8C85-4DA8B1E0C810}" srcOrd="2" destOrd="0" presId="urn:microsoft.com/office/officeart/2005/8/layout/lProcess1"/>
    <dgm:cxn modelId="{4D5CF99A-815D-415F-A9F7-7F5A9152B1B4}" type="presParOf" srcId="{5E6F4056-3569-482D-939F-5EE4A49984C1}" destId="{2BCC8C1B-6C08-4859-8E1A-C58339B4D8B2}" srcOrd="3" destOrd="0" presId="urn:microsoft.com/office/officeart/2005/8/layout/lProcess1"/>
    <dgm:cxn modelId="{DB83D5CB-1EDB-4CCA-81AF-219DC9A19F3D}" type="presParOf" srcId="{5E6F4056-3569-482D-939F-5EE4A49984C1}" destId="{C10447A3-9E8B-4AF5-ADCF-C5124E75CCF3}" srcOrd="4" destOrd="0" presId="urn:microsoft.com/office/officeart/2005/8/layout/lProcess1"/>
    <dgm:cxn modelId="{461A6886-8D7C-4F5E-B0CC-6C30389B996A}" type="presParOf" srcId="{5E6F4056-3569-482D-939F-5EE4A49984C1}" destId="{06AE8648-F78F-4EF6-8400-4AA18721D4AE}" srcOrd="5" destOrd="0" presId="urn:microsoft.com/office/officeart/2005/8/layout/lProcess1"/>
    <dgm:cxn modelId="{5B48A226-977F-4A0B-A4E3-1C6C6C45FA64}" type="presParOf" srcId="{5E6F4056-3569-482D-939F-5EE4A49984C1}" destId="{BBF1F6DD-3EEE-487E-ABF3-00AEB377296A}" srcOrd="6" destOrd="0" presId="urn:microsoft.com/office/officeart/2005/8/layout/lProcess1"/>
    <dgm:cxn modelId="{102D2738-7E44-4CE1-A327-1D21512BF118}" type="presParOf" srcId="{5E6F4056-3569-482D-939F-5EE4A49984C1}" destId="{82CA3189-2DFB-4C6C-AEAC-4A8EF00AEAC1}" srcOrd="7" destOrd="0" presId="urn:microsoft.com/office/officeart/2005/8/layout/lProcess1"/>
    <dgm:cxn modelId="{CC6210C6-C2FA-4A14-8D07-A66F95C38302}" type="presParOf" srcId="{5E6F4056-3569-482D-939F-5EE4A49984C1}" destId="{B11171CF-0790-4E4D-93B0-218A39723CB2}" srcOrd="8" destOrd="0" presId="urn:microsoft.com/office/officeart/2005/8/layout/lProcess1"/>
    <dgm:cxn modelId="{DCE30C85-272E-405D-9FBD-FBA6275F5E76}" type="presParOf" srcId="{E3C03E95-D768-42B6-8922-A9A3518F668D}" destId="{698D8F44-C286-49D7-BF01-964F3DD31243}" srcOrd="1" destOrd="0" presId="urn:microsoft.com/office/officeart/2005/8/layout/lProcess1"/>
    <dgm:cxn modelId="{204C110D-A245-4538-B91D-E46F2117A2DC}" type="presParOf" srcId="{E3C03E95-D768-42B6-8922-A9A3518F668D}" destId="{A2FB19F3-8B83-4C60-90FE-3E6B67E1E184}" srcOrd="2" destOrd="0" presId="urn:microsoft.com/office/officeart/2005/8/layout/lProcess1"/>
    <dgm:cxn modelId="{1DC741C0-6662-4416-84A4-267E0FA20A0D}" type="presParOf" srcId="{A2FB19F3-8B83-4C60-90FE-3E6B67E1E184}" destId="{AAC3F2B4-157D-4790-8015-6E537C180BAA}" srcOrd="0" destOrd="0" presId="urn:microsoft.com/office/officeart/2005/8/layout/lProcess1"/>
    <dgm:cxn modelId="{7916B085-94F6-4B67-9C1C-50615E69200E}" type="presParOf" srcId="{A2FB19F3-8B83-4C60-90FE-3E6B67E1E184}" destId="{4798FEFB-AB58-4431-A7F9-42E9B17B6F4E}" srcOrd="1" destOrd="0" presId="urn:microsoft.com/office/officeart/2005/8/layout/lProcess1"/>
    <dgm:cxn modelId="{A4963EAB-8DC9-4F52-9FC8-6CA0E44FC073}" type="presParOf" srcId="{A2FB19F3-8B83-4C60-90FE-3E6B67E1E184}" destId="{2DB0A134-9F9B-4792-9888-216756AE653D}" srcOrd="2" destOrd="0" presId="urn:microsoft.com/office/officeart/2005/8/layout/lProcess1"/>
    <dgm:cxn modelId="{9CF7894A-4248-43E1-A274-409A2FA764D0}" type="presParOf" srcId="{A2FB19F3-8B83-4C60-90FE-3E6B67E1E184}" destId="{A60810FA-9D48-4742-8D10-C9BE1730B07F}" srcOrd="3" destOrd="0" presId="urn:microsoft.com/office/officeart/2005/8/layout/lProcess1"/>
    <dgm:cxn modelId="{F9CFDB1A-28E1-4C3D-9056-A276D0B9CE91}" type="presParOf" srcId="{A2FB19F3-8B83-4C60-90FE-3E6B67E1E184}" destId="{49BD7084-2A1B-4FFF-9806-C156BC3ECA3C}" srcOrd="4" destOrd="0" presId="urn:microsoft.com/office/officeart/2005/8/layout/lProcess1"/>
    <dgm:cxn modelId="{CB5AB08A-915B-4C10-BD1D-F3618E3AAA3C}" type="presParOf" srcId="{A2FB19F3-8B83-4C60-90FE-3E6B67E1E184}" destId="{4D961146-7ABE-4C8F-AF8B-0A6A1BFEF3D3}" srcOrd="5" destOrd="0" presId="urn:microsoft.com/office/officeart/2005/8/layout/lProcess1"/>
    <dgm:cxn modelId="{640B198A-833B-4153-89A4-6F6FACC16198}" type="presParOf" srcId="{A2FB19F3-8B83-4C60-90FE-3E6B67E1E184}" destId="{B2262DC1-F709-47B7-9C44-31975C839367}" srcOrd="6" destOrd="0" presId="urn:microsoft.com/office/officeart/2005/8/layout/lProcess1"/>
    <dgm:cxn modelId="{45D40FBD-9113-47D6-8488-2A7788D150B0}" type="presParOf" srcId="{A2FB19F3-8B83-4C60-90FE-3E6B67E1E184}" destId="{CCC14652-E6A0-4EDA-8CE1-A4D5C0DF453E}" srcOrd="7" destOrd="0" presId="urn:microsoft.com/office/officeart/2005/8/layout/lProcess1"/>
    <dgm:cxn modelId="{9851D68B-EAE8-4552-8AED-3ED6DD3B8BB7}" type="presParOf" srcId="{A2FB19F3-8B83-4C60-90FE-3E6B67E1E184}" destId="{DFBF1545-C02C-463C-9013-B56B0F700B99}" srcOrd="8" destOrd="0" presId="urn:microsoft.com/office/officeart/2005/8/layout/lProcess1"/>
    <dgm:cxn modelId="{13E83DAB-7EED-4245-B910-AC15FDEF2D4C}" type="presParOf" srcId="{A2FB19F3-8B83-4C60-90FE-3E6B67E1E184}" destId="{99FBAE6F-5FD4-4B3B-A90A-B69043CF838D}" srcOrd="9" destOrd="0" presId="urn:microsoft.com/office/officeart/2005/8/layout/lProcess1"/>
    <dgm:cxn modelId="{55DBE026-A23F-496D-96C6-0D4EA8803FBE}" type="presParOf" srcId="{A2FB19F3-8B83-4C60-90FE-3E6B67E1E184}" destId="{CDE22CEF-2CDB-4C3A-8D8F-64F5DF10D34A}" srcOrd="10" destOrd="0" presId="urn:microsoft.com/office/officeart/2005/8/layout/lProcess1"/>
    <dgm:cxn modelId="{3E8EBBB0-284C-48F9-962A-7D81972209ED}" type="presParOf" srcId="{E3C03E95-D768-42B6-8922-A9A3518F668D}" destId="{50D42608-5803-4331-92C4-B57E9767A071}" srcOrd="3" destOrd="0" presId="urn:microsoft.com/office/officeart/2005/8/layout/lProcess1"/>
    <dgm:cxn modelId="{C6D21E93-8E60-4632-A89F-E6131E004C76}" type="presParOf" srcId="{E3C03E95-D768-42B6-8922-A9A3518F668D}" destId="{EA0974C9-963F-41E2-9B57-D72295469541}" srcOrd="4" destOrd="0" presId="urn:microsoft.com/office/officeart/2005/8/layout/lProcess1"/>
    <dgm:cxn modelId="{35D7AF69-CE32-455C-A598-DBFE8FD6C1ED}" type="presParOf" srcId="{EA0974C9-963F-41E2-9B57-D72295469541}" destId="{9EDB9606-04C0-4A35-BF09-F6D8B309F0DE}" srcOrd="0" destOrd="0" presId="urn:microsoft.com/office/officeart/2005/8/layout/lProcess1"/>
    <dgm:cxn modelId="{E1C851DF-30E9-4306-A48B-2C94A651C981}" type="presParOf" srcId="{EA0974C9-963F-41E2-9B57-D72295469541}" destId="{B87D9AF3-9D96-437D-9631-B336EF8E02C8}" srcOrd="1" destOrd="0" presId="urn:microsoft.com/office/officeart/2005/8/layout/lProcess1"/>
    <dgm:cxn modelId="{85E4B004-DE6B-467A-BF41-C95C8DFAA7B7}" type="presParOf" srcId="{EA0974C9-963F-41E2-9B57-D72295469541}" destId="{357C4D2D-3B72-4EF5-9E40-264D530B0189}" srcOrd="2" destOrd="0" presId="urn:microsoft.com/office/officeart/2005/8/layout/lProcess1"/>
    <dgm:cxn modelId="{A233A5B2-10B5-471B-B6F1-17F556A53DF8}" type="presParOf" srcId="{EA0974C9-963F-41E2-9B57-D72295469541}" destId="{6F6AE7ED-23AD-429E-8E8E-EB41EB38A6B8}" srcOrd="3" destOrd="0" presId="urn:microsoft.com/office/officeart/2005/8/layout/lProcess1"/>
    <dgm:cxn modelId="{2F635525-922C-4407-9E1B-32E76DF8C8C6}" type="presParOf" srcId="{EA0974C9-963F-41E2-9B57-D72295469541}" destId="{EF8C00A0-8ABA-4013-B17F-666A34C0DA7D}" srcOrd="4" destOrd="0" presId="urn:microsoft.com/office/officeart/2005/8/layout/lProcess1"/>
    <dgm:cxn modelId="{B4B3C72D-9C81-4B66-9E18-EA2E4506A504}" type="presParOf" srcId="{E3C03E95-D768-42B6-8922-A9A3518F668D}" destId="{77417F72-EEFA-4C25-83DD-D074FE26248B}" srcOrd="5" destOrd="0" presId="urn:microsoft.com/office/officeart/2005/8/layout/lProcess1"/>
    <dgm:cxn modelId="{E8822C83-7D43-4F38-9D2D-435C181A081E}" type="presParOf" srcId="{E3C03E95-D768-42B6-8922-A9A3518F668D}" destId="{48E0F390-A146-49D4-B5C4-E2956BBDD7A0}" srcOrd="6" destOrd="0" presId="urn:microsoft.com/office/officeart/2005/8/layout/lProcess1"/>
    <dgm:cxn modelId="{D97804D4-32ED-4273-980B-358411FF7AE2}" type="presParOf" srcId="{48E0F390-A146-49D4-B5C4-E2956BBDD7A0}" destId="{573EB78C-2CCA-43A4-AE46-92365A68857E}" srcOrd="0" destOrd="0" presId="urn:microsoft.com/office/officeart/2005/8/layout/l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CADFDF-3129-494A-832E-D0CD4C7755C3}" type="doc">
      <dgm:prSet loTypeId="urn:microsoft.com/office/officeart/2005/8/layout/process2" loCatId="process" qsTypeId="urn:microsoft.com/office/officeart/2005/8/quickstyle/3d2" qsCatId="3D" csTypeId="urn:microsoft.com/office/officeart/2005/8/colors/colorful4" csCatId="colorful" phldr="1"/>
      <dgm:spPr/>
    </dgm:pt>
    <dgm:pt modelId="{9B3AF31B-0043-4C3B-9E5A-1F530BA3111E}">
      <dgm:prSet phldrT="[Текст]" custT="1"/>
      <dgm:spPr/>
      <dgm:t>
        <a:bodyPr/>
        <a:lstStyle/>
        <a:p>
          <a:r>
            <a:rPr lang="ru-RU" sz="2000" u="sng" dirty="0" smtClean="0">
              <a:solidFill>
                <a:schemeClr val="tx1"/>
              </a:solidFill>
            </a:rPr>
            <a:t>Всего: </a:t>
          </a:r>
          <a:r>
            <a:rPr lang="en-US" sz="2000" u="sng" dirty="0" smtClean="0">
              <a:solidFill>
                <a:schemeClr val="tx1"/>
              </a:solidFill>
            </a:rPr>
            <a:t>16 180,6</a:t>
          </a:r>
          <a:r>
            <a:rPr lang="ru-RU" sz="2000" u="sng" dirty="0" smtClean="0">
              <a:solidFill>
                <a:schemeClr val="tx1"/>
              </a:solidFill>
            </a:rPr>
            <a:t>тыс</a:t>
          </a:r>
          <a:r>
            <a:rPr lang="ru-RU" sz="2000" u="sng" dirty="0" smtClean="0">
              <a:solidFill>
                <a:schemeClr val="tx1"/>
              </a:solidFill>
            </a:rPr>
            <a:t>. рублей</a:t>
          </a:r>
          <a:endParaRPr lang="ru-RU" sz="2000" u="sng" dirty="0">
            <a:solidFill>
              <a:schemeClr val="tx1"/>
            </a:solidFill>
          </a:endParaRPr>
        </a:p>
      </dgm:t>
    </dgm:pt>
    <dgm:pt modelId="{ED7D90F3-33A6-486D-8BD2-E8F272761AC9}" type="parTrans" cxnId="{387D9097-88E1-4965-8C9C-95CDB10E29E3}">
      <dgm:prSet/>
      <dgm:spPr/>
      <dgm:t>
        <a:bodyPr/>
        <a:lstStyle/>
        <a:p>
          <a:endParaRPr lang="ru-RU"/>
        </a:p>
      </dgm:t>
    </dgm:pt>
    <dgm:pt modelId="{F9C2F92A-2595-45D2-8E79-41FE3F987C45}" type="sibTrans" cxnId="{387D9097-88E1-4965-8C9C-95CDB10E29E3}">
      <dgm:prSet/>
      <dgm:spPr/>
      <dgm:t>
        <a:bodyPr/>
        <a:lstStyle/>
        <a:p>
          <a:endParaRPr lang="ru-RU"/>
        </a:p>
      </dgm:t>
    </dgm:pt>
    <dgm:pt modelId="{9F7E9848-DEDB-48DC-BDC9-AE83FCBFE35B}">
      <dgm:prSet phldrT="[Текст]"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Финансы (7 </a:t>
          </a:r>
          <a:r>
            <a:rPr lang="en-US" sz="1400" dirty="0" smtClean="0">
              <a:solidFill>
                <a:schemeClr val="tx1"/>
              </a:solidFill>
            </a:rPr>
            <a:t>982,6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smtClean="0">
              <a:solidFill>
                <a:schemeClr val="tx1"/>
              </a:solidFill>
            </a:rPr>
            <a:t>тыс. рублей  - </a:t>
          </a:r>
          <a:r>
            <a:rPr lang="en-US" sz="1400" dirty="0" smtClean="0">
              <a:solidFill>
                <a:schemeClr val="tx1"/>
              </a:solidFill>
            </a:rPr>
            <a:t>48,33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smtClean="0">
              <a:solidFill>
                <a:schemeClr val="tx1"/>
              </a:solidFill>
            </a:rPr>
            <a:t>%)</a:t>
          </a:r>
          <a:endParaRPr lang="ru-RU" sz="1400" dirty="0">
            <a:solidFill>
              <a:schemeClr val="tx1"/>
            </a:solidFill>
          </a:endParaRPr>
        </a:p>
      </dgm:t>
    </dgm:pt>
    <dgm:pt modelId="{FCF9C994-038D-4E46-B396-134B52621CD7}" type="parTrans" cxnId="{A13CF6BF-61E6-4D8C-85FD-3462B143809F}">
      <dgm:prSet/>
      <dgm:spPr/>
      <dgm:t>
        <a:bodyPr/>
        <a:lstStyle/>
        <a:p>
          <a:endParaRPr lang="ru-RU"/>
        </a:p>
      </dgm:t>
    </dgm:pt>
    <dgm:pt modelId="{43A7F0E9-BE3F-4FE3-AF98-DCB135FFB2F2}" type="sibTrans" cxnId="{A13CF6BF-61E6-4D8C-85FD-3462B143809F}">
      <dgm:prSet/>
      <dgm:spPr/>
      <dgm:t>
        <a:bodyPr/>
        <a:lstStyle/>
        <a:p>
          <a:endParaRPr lang="ru-RU"/>
        </a:p>
      </dgm:t>
    </dgm:pt>
    <dgm:pt modelId="{1EE23AE9-5E2E-470A-A7E6-6050F792F113}">
      <dgm:prSet custT="1"/>
      <dgm:spPr/>
      <dgm:t>
        <a:bodyPr/>
        <a:lstStyle/>
        <a:p>
          <a:r>
            <a:rPr lang="ru-RU" sz="1400" dirty="0" smtClean="0">
              <a:solidFill>
                <a:schemeClr val="tx1"/>
              </a:solidFill>
            </a:rPr>
            <a:t>Обеспечение пожарной безопасности </a:t>
          </a:r>
          <a:r>
            <a:rPr lang="ru-RU" sz="1400" dirty="0" smtClean="0">
              <a:solidFill>
                <a:schemeClr val="tx1"/>
              </a:solidFill>
            </a:rPr>
            <a:t>(</a:t>
          </a:r>
          <a:r>
            <a:rPr lang="en-US" sz="1400" dirty="0" smtClean="0">
              <a:solidFill>
                <a:schemeClr val="tx1"/>
              </a:solidFill>
            </a:rPr>
            <a:t>56,5</a:t>
          </a:r>
          <a:r>
            <a:rPr lang="ru-RU" sz="1400" dirty="0" smtClean="0">
              <a:solidFill>
                <a:schemeClr val="tx1"/>
              </a:solidFill>
            </a:rPr>
            <a:t> </a:t>
          </a:r>
          <a:r>
            <a:rPr lang="ru-RU" sz="1400" dirty="0" smtClean="0">
              <a:solidFill>
                <a:schemeClr val="tx1"/>
              </a:solidFill>
            </a:rPr>
            <a:t>тыс. рублей – </a:t>
          </a:r>
          <a:r>
            <a:rPr lang="ru-RU" sz="1400" dirty="0" smtClean="0">
              <a:solidFill>
                <a:schemeClr val="tx1"/>
              </a:solidFill>
            </a:rPr>
            <a:t>0,</a:t>
          </a:r>
          <a:r>
            <a:rPr lang="en-US" sz="1400" dirty="0" smtClean="0">
              <a:solidFill>
                <a:schemeClr val="tx1"/>
              </a:solidFill>
            </a:rPr>
            <a:t>35</a:t>
          </a:r>
          <a:r>
            <a:rPr lang="ru-RU" sz="1400" dirty="0" smtClean="0">
              <a:solidFill>
                <a:schemeClr val="tx1"/>
              </a:solidFill>
            </a:rPr>
            <a:t>%)</a:t>
          </a:r>
          <a:endParaRPr lang="ru-RU" sz="1400" dirty="0" smtClean="0">
            <a:solidFill>
              <a:schemeClr val="tx1"/>
            </a:solidFill>
          </a:endParaRPr>
        </a:p>
      </dgm:t>
    </dgm:pt>
    <dgm:pt modelId="{6BC87A1F-D0B6-47AE-87C6-E7CD3ADBFC66}" type="parTrans" cxnId="{9EFF3D51-4F32-4A8D-91CF-ADAA97802521}">
      <dgm:prSet/>
      <dgm:spPr/>
      <dgm:t>
        <a:bodyPr/>
        <a:lstStyle/>
        <a:p>
          <a:endParaRPr lang="ru-RU"/>
        </a:p>
      </dgm:t>
    </dgm:pt>
    <dgm:pt modelId="{E67E7609-DDEB-4B46-AFA9-241025927DB4}" type="sibTrans" cxnId="{9EFF3D51-4F32-4A8D-91CF-ADAA97802521}">
      <dgm:prSet/>
      <dgm:spPr/>
      <dgm:t>
        <a:bodyPr/>
        <a:lstStyle/>
        <a:p>
          <a:endParaRPr lang="ru-RU"/>
        </a:p>
      </dgm:t>
    </dgm:pt>
    <dgm:pt modelId="{ACEB34DF-5F7A-4A49-88E5-844340151EB2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Обеспечение качественными жилищно-коммунальными услугами </a:t>
          </a:r>
          <a:r>
            <a:rPr lang="ru-RU" dirty="0" smtClean="0">
              <a:solidFill>
                <a:schemeClr val="tx1"/>
              </a:solidFill>
            </a:rPr>
            <a:t>(</a:t>
          </a:r>
          <a:r>
            <a:rPr lang="en-US" dirty="0" smtClean="0">
              <a:solidFill>
                <a:schemeClr val="tx1"/>
              </a:solidFill>
            </a:rPr>
            <a:t>2 203,3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smtClean="0">
              <a:solidFill>
                <a:schemeClr val="tx1"/>
              </a:solidFill>
            </a:rPr>
            <a:t>тыс. рублей </a:t>
          </a:r>
          <a:r>
            <a:rPr lang="ru-RU" dirty="0" smtClean="0">
              <a:solidFill>
                <a:schemeClr val="tx1"/>
              </a:solidFill>
            </a:rPr>
            <a:t>–</a:t>
          </a:r>
          <a:r>
            <a:rPr lang="en-US" dirty="0" smtClean="0">
              <a:solidFill>
                <a:schemeClr val="tx1"/>
              </a:solidFill>
            </a:rPr>
            <a:t> 13,62</a:t>
          </a:r>
          <a:r>
            <a:rPr lang="ru-RU" dirty="0" smtClean="0">
              <a:solidFill>
                <a:schemeClr val="tx1"/>
              </a:solidFill>
            </a:rPr>
            <a:t>%)</a:t>
          </a:r>
          <a:endParaRPr lang="ru-RU" dirty="0">
            <a:solidFill>
              <a:schemeClr val="tx1"/>
            </a:solidFill>
          </a:endParaRPr>
        </a:p>
      </dgm:t>
    </dgm:pt>
    <dgm:pt modelId="{1D5A1A7F-1B5F-4F0F-BA00-90E19B4A4003}" type="parTrans" cxnId="{7C2F9A73-68E9-4487-8B60-F754844D69CC}">
      <dgm:prSet/>
      <dgm:spPr/>
      <dgm:t>
        <a:bodyPr/>
        <a:lstStyle/>
        <a:p>
          <a:endParaRPr lang="ru-RU"/>
        </a:p>
      </dgm:t>
    </dgm:pt>
    <dgm:pt modelId="{48776D33-A37C-4C1C-9C01-EA7B6CF6AC29}" type="sibTrans" cxnId="{7C2F9A73-68E9-4487-8B60-F754844D69CC}">
      <dgm:prSet/>
      <dgm:spPr/>
      <dgm:t>
        <a:bodyPr/>
        <a:lstStyle/>
        <a:p>
          <a:endParaRPr lang="ru-RU"/>
        </a:p>
      </dgm:t>
    </dgm:pt>
    <dgm:pt modelId="{EC96A147-BF36-4863-8401-0C353DD81D77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Развитие культуры  </a:t>
          </a:r>
          <a:r>
            <a:rPr lang="ru-RU" dirty="0" smtClean="0">
              <a:solidFill>
                <a:schemeClr val="tx1"/>
              </a:solidFill>
            </a:rPr>
            <a:t>(</a:t>
          </a:r>
          <a:r>
            <a:rPr lang="en-US" dirty="0" smtClean="0">
              <a:solidFill>
                <a:schemeClr val="tx1"/>
              </a:solidFill>
            </a:rPr>
            <a:t>5 456,5</a:t>
          </a:r>
          <a:r>
            <a:rPr lang="ru-RU" dirty="0" smtClean="0">
              <a:solidFill>
                <a:schemeClr val="tx1"/>
              </a:solidFill>
            </a:rPr>
            <a:t>тыс</a:t>
          </a:r>
          <a:r>
            <a:rPr lang="ru-RU" dirty="0" smtClean="0">
              <a:solidFill>
                <a:schemeClr val="tx1"/>
              </a:solidFill>
            </a:rPr>
            <a:t>. рублей – </a:t>
          </a:r>
          <a:r>
            <a:rPr lang="en-US" dirty="0" smtClean="0">
              <a:solidFill>
                <a:schemeClr val="tx1"/>
              </a:solidFill>
            </a:rPr>
            <a:t>33,72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smtClean="0">
              <a:solidFill>
                <a:schemeClr val="tx1"/>
              </a:solidFill>
            </a:rPr>
            <a:t>%)</a:t>
          </a:r>
          <a:endParaRPr lang="ru-RU" dirty="0">
            <a:solidFill>
              <a:schemeClr val="tx1"/>
            </a:solidFill>
          </a:endParaRPr>
        </a:p>
      </dgm:t>
    </dgm:pt>
    <dgm:pt modelId="{5DB3687F-BDF4-44B7-88DF-8FA77C1A2D9C}" type="parTrans" cxnId="{FEFAD1C5-C20E-435E-BA51-1755180652C8}">
      <dgm:prSet/>
      <dgm:spPr/>
      <dgm:t>
        <a:bodyPr/>
        <a:lstStyle/>
        <a:p>
          <a:endParaRPr lang="ru-RU"/>
        </a:p>
      </dgm:t>
    </dgm:pt>
    <dgm:pt modelId="{FCD01207-0649-4E70-8F3B-838946BA4A82}" type="sibTrans" cxnId="{FEFAD1C5-C20E-435E-BA51-1755180652C8}">
      <dgm:prSet/>
      <dgm:spPr/>
      <dgm:t>
        <a:bodyPr/>
        <a:lstStyle/>
        <a:p>
          <a:endParaRPr lang="ru-RU"/>
        </a:p>
      </dgm:t>
    </dgm:pt>
    <dgm:pt modelId="{9EC98974-56DA-4923-9B13-0C40C4BE5D6A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</a:rPr>
            <a:t>Социальные программы  (</a:t>
          </a:r>
          <a:r>
            <a:rPr lang="ru-RU" dirty="0" smtClean="0">
              <a:solidFill>
                <a:schemeClr val="tx1"/>
              </a:solidFill>
            </a:rPr>
            <a:t>4</a:t>
          </a:r>
          <a:r>
            <a:rPr lang="en-US" dirty="0" smtClean="0">
              <a:solidFill>
                <a:schemeClr val="tx1"/>
              </a:solidFill>
            </a:rPr>
            <a:t>79,9</a:t>
          </a:r>
          <a:r>
            <a:rPr lang="ru-RU" dirty="0" smtClean="0">
              <a:solidFill>
                <a:schemeClr val="tx1"/>
              </a:solidFill>
            </a:rPr>
            <a:t>тыс</a:t>
          </a:r>
          <a:r>
            <a:rPr lang="ru-RU" dirty="0" smtClean="0">
              <a:solidFill>
                <a:schemeClr val="tx1"/>
              </a:solidFill>
            </a:rPr>
            <a:t>. рублей – </a:t>
          </a:r>
          <a:r>
            <a:rPr lang="en-US" dirty="0" smtClean="0">
              <a:solidFill>
                <a:schemeClr val="tx1"/>
              </a:solidFill>
            </a:rPr>
            <a:t>3,97</a:t>
          </a:r>
          <a:r>
            <a:rPr lang="ru-RU" dirty="0" smtClean="0">
              <a:solidFill>
                <a:schemeClr val="tx1"/>
              </a:solidFill>
            </a:rPr>
            <a:t> </a:t>
          </a:r>
          <a:r>
            <a:rPr lang="ru-RU" dirty="0" smtClean="0">
              <a:solidFill>
                <a:schemeClr val="tx1"/>
              </a:solidFill>
            </a:rPr>
            <a:t>%)</a:t>
          </a:r>
          <a:endParaRPr lang="ru-RU" dirty="0"/>
        </a:p>
      </dgm:t>
    </dgm:pt>
    <dgm:pt modelId="{79722D6A-FC6E-4916-8867-AB43B35BEA15}" type="parTrans" cxnId="{E1C49F12-2E9B-409C-8262-C357BF493E32}">
      <dgm:prSet/>
      <dgm:spPr/>
      <dgm:t>
        <a:bodyPr/>
        <a:lstStyle/>
        <a:p>
          <a:endParaRPr lang="ru-RU"/>
        </a:p>
      </dgm:t>
    </dgm:pt>
    <dgm:pt modelId="{06880DFD-8343-41DA-9322-774EAA8FA9E5}" type="sibTrans" cxnId="{E1C49F12-2E9B-409C-8262-C357BF493E32}">
      <dgm:prSet/>
      <dgm:spPr/>
      <dgm:t>
        <a:bodyPr/>
        <a:lstStyle/>
        <a:p>
          <a:endParaRPr lang="ru-RU"/>
        </a:p>
      </dgm:t>
    </dgm:pt>
    <dgm:pt modelId="{776AB73E-A9F3-4372-8FB9-5E17BA06663E}">
      <dgm:prSet/>
      <dgm:spPr/>
      <dgm:t>
        <a:bodyPr/>
        <a:lstStyle/>
        <a:p>
          <a:r>
            <a:rPr lang="ru-RU" dirty="0" smtClean="0"/>
            <a:t>Муниципальная политика – </a:t>
          </a:r>
          <a:r>
            <a:rPr lang="ru-RU" dirty="0" smtClean="0"/>
            <a:t>1</a:t>
          </a:r>
          <a:r>
            <a:rPr lang="en-US" dirty="0" smtClean="0"/>
            <a:t>,8</a:t>
          </a:r>
          <a:r>
            <a:rPr lang="ru-RU" dirty="0" smtClean="0"/>
            <a:t> </a:t>
          </a:r>
          <a:r>
            <a:rPr lang="ru-RU" dirty="0" smtClean="0"/>
            <a:t>тыс. рублей – </a:t>
          </a:r>
          <a:r>
            <a:rPr lang="ru-RU" dirty="0" smtClean="0"/>
            <a:t>0,</a:t>
          </a:r>
          <a:r>
            <a:rPr lang="en-US" dirty="0" smtClean="0"/>
            <a:t>0</a:t>
          </a:r>
          <a:r>
            <a:rPr lang="ru-RU" dirty="0" smtClean="0"/>
            <a:t>1 </a:t>
          </a:r>
          <a:r>
            <a:rPr lang="ru-RU" dirty="0" smtClean="0"/>
            <a:t>%</a:t>
          </a:r>
          <a:endParaRPr lang="ru-RU" dirty="0"/>
        </a:p>
      </dgm:t>
    </dgm:pt>
    <dgm:pt modelId="{90E21A8A-E613-4486-A199-F3CDDE0C8C1C}" type="parTrans" cxnId="{FE855ECC-1B36-4214-9A47-B89B6F78B7CF}">
      <dgm:prSet/>
      <dgm:spPr/>
      <dgm:t>
        <a:bodyPr/>
        <a:lstStyle/>
        <a:p>
          <a:endParaRPr lang="ru-RU"/>
        </a:p>
      </dgm:t>
    </dgm:pt>
    <dgm:pt modelId="{EA01D39B-13E1-42CB-938E-4B5D9DB54DAA}" type="sibTrans" cxnId="{FE855ECC-1B36-4214-9A47-B89B6F78B7CF}">
      <dgm:prSet/>
      <dgm:spPr/>
      <dgm:t>
        <a:bodyPr/>
        <a:lstStyle/>
        <a:p>
          <a:endParaRPr lang="ru-RU"/>
        </a:p>
      </dgm:t>
    </dgm:pt>
    <dgm:pt modelId="{822566A9-737C-4DD3-A4F8-4DC6F77B2114}" type="pres">
      <dgm:prSet presAssocID="{0ACADFDF-3129-494A-832E-D0CD4C7755C3}" presName="linearFlow" presStyleCnt="0">
        <dgm:presLayoutVars>
          <dgm:resizeHandles val="exact"/>
        </dgm:presLayoutVars>
      </dgm:prSet>
      <dgm:spPr/>
    </dgm:pt>
    <dgm:pt modelId="{E6BCF7F5-8B9B-45E7-A793-87533EC2A805}" type="pres">
      <dgm:prSet presAssocID="{9B3AF31B-0043-4C3B-9E5A-1F530BA3111E}" presName="node" presStyleLbl="node1" presStyleIdx="0" presStyleCnt="7" custScaleX="4956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30BDAC-00CD-43C4-A558-ADED9164C416}" type="pres">
      <dgm:prSet presAssocID="{F9C2F92A-2595-45D2-8E79-41FE3F987C45}" presName="sibTrans" presStyleLbl="sibTrans2D1" presStyleIdx="0" presStyleCnt="6"/>
      <dgm:spPr/>
      <dgm:t>
        <a:bodyPr/>
        <a:lstStyle/>
        <a:p>
          <a:endParaRPr lang="ru-RU"/>
        </a:p>
      </dgm:t>
    </dgm:pt>
    <dgm:pt modelId="{9A9EE6E5-AA8A-4776-96ED-DBCE538F709D}" type="pres">
      <dgm:prSet presAssocID="{F9C2F92A-2595-45D2-8E79-41FE3F987C45}" presName="connectorText" presStyleLbl="sibTrans2D1" presStyleIdx="0" presStyleCnt="6"/>
      <dgm:spPr/>
      <dgm:t>
        <a:bodyPr/>
        <a:lstStyle/>
        <a:p>
          <a:endParaRPr lang="ru-RU"/>
        </a:p>
      </dgm:t>
    </dgm:pt>
    <dgm:pt modelId="{EE57CE3C-E80B-44C6-9AAE-3CA6EE8517D9}" type="pres">
      <dgm:prSet presAssocID="{9F7E9848-DEDB-48DC-BDC9-AE83FCBFE35B}" presName="node" presStyleLbl="node1" presStyleIdx="1" presStyleCnt="7" custScaleX="495644" custLinFactNeighborX="148" custLinFactNeighborY="116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3C334F6-7F4D-4B56-A780-3AF417E67598}" type="pres">
      <dgm:prSet presAssocID="{43A7F0E9-BE3F-4FE3-AF98-DCB135FFB2F2}" presName="sibTrans" presStyleLbl="sibTrans2D1" presStyleIdx="1" presStyleCnt="6"/>
      <dgm:spPr/>
      <dgm:t>
        <a:bodyPr/>
        <a:lstStyle/>
        <a:p>
          <a:endParaRPr lang="ru-RU"/>
        </a:p>
      </dgm:t>
    </dgm:pt>
    <dgm:pt modelId="{E6596483-5B01-40A7-BDF7-048DFBBEED26}" type="pres">
      <dgm:prSet presAssocID="{43A7F0E9-BE3F-4FE3-AF98-DCB135FFB2F2}" presName="connectorText" presStyleLbl="sibTrans2D1" presStyleIdx="1" presStyleCnt="6"/>
      <dgm:spPr/>
      <dgm:t>
        <a:bodyPr/>
        <a:lstStyle/>
        <a:p>
          <a:endParaRPr lang="ru-RU"/>
        </a:p>
      </dgm:t>
    </dgm:pt>
    <dgm:pt modelId="{28BD96E8-015E-4643-B517-06F60DF87DCF}" type="pres">
      <dgm:prSet presAssocID="{1EE23AE9-5E2E-470A-A7E6-6050F792F113}" presName="node" presStyleLbl="node1" presStyleIdx="2" presStyleCnt="7" custScaleX="4956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371A7E-A618-49FC-9F04-1417872A6DAA}" type="pres">
      <dgm:prSet presAssocID="{E67E7609-DDEB-4B46-AFA9-241025927DB4}" presName="sibTrans" presStyleLbl="sibTrans2D1" presStyleIdx="2" presStyleCnt="6"/>
      <dgm:spPr/>
      <dgm:t>
        <a:bodyPr/>
        <a:lstStyle/>
        <a:p>
          <a:endParaRPr lang="ru-RU"/>
        </a:p>
      </dgm:t>
    </dgm:pt>
    <dgm:pt modelId="{666CBF9E-46CD-4D0E-B10C-CE5358C6788E}" type="pres">
      <dgm:prSet presAssocID="{E67E7609-DDEB-4B46-AFA9-241025927DB4}" presName="connectorText" presStyleLbl="sibTrans2D1" presStyleIdx="2" presStyleCnt="6"/>
      <dgm:spPr/>
      <dgm:t>
        <a:bodyPr/>
        <a:lstStyle/>
        <a:p>
          <a:endParaRPr lang="ru-RU"/>
        </a:p>
      </dgm:t>
    </dgm:pt>
    <dgm:pt modelId="{7C1A9E5B-8FF6-4125-AAFD-24148A360E3C}" type="pres">
      <dgm:prSet presAssocID="{ACEB34DF-5F7A-4A49-88E5-844340151EB2}" presName="node" presStyleLbl="node1" presStyleIdx="3" presStyleCnt="7" custScaleX="4956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3EF9073-BCC2-4FAB-AE94-01EAF751FBEA}" type="pres">
      <dgm:prSet presAssocID="{48776D33-A37C-4C1C-9C01-EA7B6CF6AC29}" presName="sibTrans" presStyleLbl="sibTrans2D1" presStyleIdx="3" presStyleCnt="6"/>
      <dgm:spPr/>
      <dgm:t>
        <a:bodyPr/>
        <a:lstStyle/>
        <a:p>
          <a:endParaRPr lang="ru-RU"/>
        </a:p>
      </dgm:t>
    </dgm:pt>
    <dgm:pt modelId="{D7B1158A-929C-4787-93F5-A68A518FEAE4}" type="pres">
      <dgm:prSet presAssocID="{48776D33-A37C-4C1C-9C01-EA7B6CF6AC29}" presName="connectorText" presStyleLbl="sibTrans2D1" presStyleIdx="3" presStyleCnt="6"/>
      <dgm:spPr/>
      <dgm:t>
        <a:bodyPr/>
        <a:lstStyle/>
        <a:p>
          <a:endParaRPr lang="ru-RU"/>
        </a:p>
      </dgm:t>
    </dgm:pt>
    <dgm:pt modelId="{07EE9A1A-16A8-4D7D-86C1-1F0778B5A37B}" type="pres">
      <dgm:prSet presAssocID="{EC96A147-BF36-4863-8401-0C353DD81D77}" presName="node" presStyleLbl="node1" presStyleIdx="4" presStyleCnt="7" custScaleX="4931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A678D08-D744-4705-AA74-D33A2932CA6F}" type="pres">
      <dgm:prSet presAssocID="{FCD01207-0649-4E70-8F3B-838946BA4A82}" presName="sibTrans" presStyleLbl="sibTrans2D1" presStyleIdx="4" presStyleCnt="6"/>
      <dgm:spPr/>
      <dgm:t>
        <a:bodyPr/>
        <a:lstStyle/>
        <a:p>
          <a:endParaRPr lang="ru-RU"/>
        </a:p>
      </dgm:t>
    </dgm:pt>
    <dgm:pt modelId="{1872921B-6CB4-45EC-A364-3882CDF28140}" type="pres">
      <dgm:prSet presAssocID="{FCD01207-0649-4E70-8F3B-838946BA4A82}" presName="connectorText" presStyleLbl="sibTrans2D1" presStyleIdx="4" presStyleCnt="6"/>
      <dgm:spPr/>
      <dgm:t>
        <a:bodyPr/>
        <a:lstStyle/>
        <a:p>
          <a:endParaRPr lang="ru-RU"/>
        </a:p>
      </dgm:t>
    </dgm:pt>
    <dgm:pt modelId="{388F7450-73FB-4ECD-9633-88B423F480A8}" type="pres">
      <dgm:prSet presAssocID="{9EC98974-56DA-4923-9B13-0C40C4BE5D6A}" presName="node" presStyleLbl="node1" presStyleIdx="5" presStyleCnt="7" custScaleX="494005" custLinFactNeighborX="0" custLinFactNeighborY="178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102E28-DBAB-44EA-89C6-76A2E6449CDE}" type="pres">
      <dgm:prSet presAssocID="{06880DFD-8343-41DA-9322-774EAA8FA9E5}" presName="sibTrans" presStyleLbl="sibTrans2D1" presStyleIdx="5" presStyleCnt="6"/>
      <dgm:spPr/>
      <dgm:t>
        <a:bodyPr/>
        <a:lstStyle/>
        <a:p>
          <a:endParaRPr lang="ru-RU"/>
        </a:p>
      </dgm:t>
    </dgm:pt>
    <dgm:pt modelId="{791FBBEE-958D-486B-B06E-B8193FF3049F}" type="pres">
      <dgm:prSet presAssocID="{06880DFD-8343-41DA-9322-774EAA8FA9E5}" presName="connectorText" presStyleLbl="sibTrans2D1" presStyleIdx="5" presStyleCnt="6"/>
      <dgm:spPr/>
      <dgm:t>
        <a:bodyPr/>
        <a:lstStyle/>
        <a:p>
          <a:endParaRPr lang="ru-RU"/>
        </a:p>
      </dgm:t>
    </dgm:pt>
    <dgm:pt modelId="{0B842741-33B0-4CF0-8642-B7331F37DF90}" type="pres">
      <dgm:prSet presAssocID="{776AB73E-A9F3-4372-8FB9-5E17BA06663E}" presName="node" presStyleLbl="node1" presStyleIdx="6" presStyleCnt="7" custScaleX="49400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485CA4F-339A-4888-A12F-7634768DF6FA}" type="presOf" srcId="{43A7F0E9-BE3F-4FE3-AF98-DCB135FFB2F2}" destId="{E6596483-5B01-40A7-BDF7-048DFBBEED26}" srcOrd="1" destOrd="0" presId="urn:microsoft.com/office/officeart/2005/8/layout/process2"/>
    <dgm:cxn modelId="{01F02F74-00A2-4FA4-BCB4-395854F2B9AE}" type="presOf" srcId="{FCD01207-0649-4E70-8F3B-838946BA4A82}" destId="{1A678D08-D744-4705-AA74-D33A2932CA6F}" srcOrd="0" destOrd="0" presId="urn:microsoft.com/office/officeart/2005/8/layout/process2"/>
    <dgm:cxn modelId="{252C0A42-D7ED-44D3-9012-333DA172144E}" type="presOf" srcId="{1EE23AE9-5E2E-470A-A7E6-6050F792F113}" destId="{28BD96E8-015E-4643-B517-06F60DF87DCF}" srcOrd="0" destOrd="0" presId="urn:microsoft.com/office/officeart/2005/8/layout/process2"/>
    <dgm:cxn modelId="{9289EFA7-46FF-4E8B-9A76-307B84BF9777}" type="presOf" srcId="{48776D33-A37C-4C1C-9C01-EA7B6CF6AC29}" destId="{23EF9073-BCC2-4FAB-AE94-01EAF751FBEA}" srcOrd="0" destOrd="0" presId="urn:microsoft.com/office/officeart/2005/8/layout/process2"/>
    <dgm:cxn modelId="{7C2F9A73-68E9-4487-8B60-F754844D69CC}" srcId="{0ACADFDF-3129-494A-832E-D0CD4C7755C3}" destId="{ACEB34DF-5F7A-4A49-88E5-844340151EB2}" srcOrd="3" destOrd="0" parTransId="{1D5A1A7F-1B5F-4F0F-BA00-90E19B4A4003}" sibTransId="{48776D33-A37C-4C1C-9C01-EA7B6CF6AC29}"/>
    <dgm:cxn modelId="{4F837016-635C-474A-B31D-6D809BBA5579}" type="presOf" srcId="{ACEB34DF-5F7A-4A49-88E5-844340151EB2}" destId="{7C1A9E5B-8FF6-4125-AAFD-24148A360E3C}" srcOrd="0" destOrd="0" presId="urn:microsoft.com/office/officeart/2005/8/layout/process2"/>
    <dgm:cxn modelId="{387D9097-88E1-4965-8C9C-95CDB10E29E3}" srcId="{0ACADFDF-3129-494A-832E-D0CD4C7755C3}" destId="{9B3AF31B-0043-4C3B-9E5A-1F530BA3111E}" srcOrd="0" destOrd="0" parTransId="{ED7D90F3-33A6-486D-8BD2-E8F272761AC9}" sibTransId="{F9C2F92A-2595-45D2-8E79-41FE3F987C45}"/>
    <dgm:cxn modelId="{FEFAD1C5-C20E-435E-BA51-1755180652C8}" srcId="{0ACADFDF-3129-494A-832E-D0CD4C7755C3}" destId="{EC96A147-BF36-4863-8401-0C353DD81D77}" srcOrd="4" destOrd="0" parTransId="{5DB3687F-BDF4-44B7-88DF-8FA77C1A2D9C}" sibTransId="{FCD01207-0649-4E70-8F3B-838946BA4A82}"/>
    <dgm:cxn modelId="{9F4660F5-4F4C-40BF-855C-29CD4566D69E}" type="presOf" srcId="{EC96A147-BF36-4863-8401-0C353DD81D77}" destId="{07EE9A1A-16A8-4D7D-86C1-1F0778B5A37B}" srcOrd="0" destOrd="0" presId="urn:microsoft.com/office/officeart/2005/8/layout/process2"/>
    <dgm:cxn modelId="{C4E6FDF0-F47D-4054-8E32-AB58BA09594A}" type="presOf" srcId="{06880DFD-8343-41DA-9322-774EAA8FA9E5}" destId="{AB102E28-DBAB-44EA-89C6-76A2E6449CDE}" srcOrd="0" destOrd="0" presId="urn:microsoft.com/office/officeart/2005/8/layout/process2"/>
    <dgm:cxn modelId="{13C2C06A-F5CD-42EC-8968-29F819F19172}" type="presOf" srcId="{43A7F0E9-BE3F-4FE3-AF98-DCB135FFB2F2}" destId="{53C334F6-7F4D-4B56-A780-3AF417E67598}" srcOrd="0" destOrd="0" presId="urn:microsoft.com/office/officeart/2005/8/layout/process2"/>
    <dgm:cxn modelId="{8352F411-63B1-451E-B186-CAF1B0670443}" type="presOf" srcId="{FCD01207-0649-4E70-8F3B-838946BA4A82}" destId="{1872921B-6CB4-45EC-A364-3882CDF28140}" srcOrd="1" destOrd="0" presId="urn:microsoft.com/office/officeart/2005/8/layout/process2"/>
    <dgm:cxn modelId="{B480B375-476A-49A0-AEC3-DD35219B0762}" type="presOf" srcId="{776AB73E-A9F3-4372-8FB9-5E17BA06663E}" destId="{0B842741-33B0-4CF0-8642-B7331F37DF90}" srcOrd="0" destOrd="0" presId="urn:microsoft.com/office/officeart/2005/8/layout/process2"/>
    <dgm:cxn modelId="{5BF591D7-C5D7-4394-A9E2-6294B460C076}" type="presOf" srcId="{48776D33-A37C-4C1C-9C01-EA7B6CF6AC29}" destId="{D7B1158A-929C-4787-93F5-A68A518FEAE4}" srcOrd="1" destOrd="0" presId="urn:microsoft.com/office/officeart/2005/8/layout/process2"/>
    <dgm:cxn modelId="{470D9FC2-B52A-4B56-8D76-D44C60B5AB19}" type="presOf" srcId="{9B3AF31B-0043-4C3B-9E5A-1F530BA3111E}" destId="{E6BCF7F5-8B9B-45E7-A793-87533EC2A805}" srcOrd="0" destOrd="0" presId="urn:microsoft.com/office/officeart/2005/8/layout/process2"/>
    <dgm:cxn modelId="{7B7613BB-5C35-4F53-BF4D-527745828185}" type="presOf" srcId="{E67E7609-DDEB-4B46-AFA9-241025927DB4}" destId="{6D371A7E-A618-49FC-9F04-1417872A6DAA}" srcOrd="0" destOrd="0" presId="urn:microsoft.com/office/officeart/2005/8/layout/process2"/>
    <dgm:cxn modelId="{D9B7C018-A4B9-4AD1-8A27-CC04E7610FE6}" type="presOf" srcId="{E67E7609-DDEB-4B46-AFA9-241025927DB4}" destId="{666CBF9E-46CD-4D0E-B10C-CE5358C6788E}" srcOrd="1" destOrd="0" presId="urn:microsoft.com/office/officeart/2005/8/layout/process2"/>
    <dgm:cxn modelId="{D2E868A2-2070-4A2A-A6CA-8339A21829FF}" type="presOf" srcId="{F9C2F92A-2595-45D2-8E79-41FE3F987C45}" destId="{9A9EE6E5-AA8A-4776-96ED-DBCE538F709D}" srcOrd="1" destOrd="0" presId="urn:microsoft.com/office/officeart/2005/8/layout/process2"/>
    <dgm:cxn modelId="{5A31CB4E-984B-4EF7-931E-C4E44D76F47F}" type="presOf" srcId="{9F7E9848-DEDB-48DC-BDC9-AE83FCBFE35B}" destId="{EE57CE3C-E80B-44C6-9AAE-3CA6EE8517D9}" srcOrd="0" destOrd="0" presId="urn:microsoft.com/office/officeart/2005/8/layout/process2"/>
    <dgm:cxn modelId="{E1C49F12-2E9B-409C-8262-C357BF493E32}" srcId="{0ACADFDF-3129-494A-832E-D0CD4C7755C3}" destId="{9EC98974-56DA-4923-9B13-0C40C4BE5D6A}" srcOrd="5" destOrd="0" parTransId="{79722D6A-FC6E-4916-8867-AB43B35BEA15}" sibTransId="{06880DFD-8343-41DA-9322-774EAA8FA9E5}"/>
    <dgm:cxn modelId="{8F57E82E-FC1B-471A-AE88-BC38E22D644E}" type="presOf" srcId="{06880DFD-8343-41DA-9322-774EAA8FA9E5}" destId="{791FBBEE-958D-486B-B06E-B8193FF3049F}" srcOrd="1" destOrd="0" presId="urn:microsoft.com/office/officeart/2005/8/layout/process2"/>
    <dgm:cxn modelId="{A13CF6BF-61E6-4D8C-85FD-3462B143809F}" srcId="{0ACADFDF-3129-494A-832E-D0CD4C7755C3}" destId="{9F7E9848-DEDB-48DC-BDC9-AE83FCBFE35B}" srcOrd="1" destOrd="0" parTransId="{FCF9C994-038D-4E46-B396-134B52621CD7}" sibTransId="{43A7F0E9-BE3F-4FE3-AF98-DCB135FFB2F2}"/>
    <dgm:cxn modelId="{58A2D47A-AAE3-449C-95A1-282BA17EBE8A}" type="presOf" srcId="{0ACADFDF-3129-494A-832E-D0CD4C7755C3}" destId="{822566A9-737C-4DD3-A4F8-4DC6F77B2114}" srcOrd="0" destOrd="0" presId="urn:microsoft.com/office/officeart/2005/8/layout/process2"/>
    <dgm:cxn modelId="{FE855ECC-1B36-4214-9A47-B89B6F78B7CF}" srcId="{0ACADFDF-3129-494A-832E-D0CD4C7755C3}" destId="{776AB73E-A9F3-4372-8FB9-5E17BA06663E}" srcOrd="6" destOrd="0" parTransId="{90E21A8A-E613-4486-A199-F3CDDE0C8C1C}" sibTransId="{EA01D39B-13E1-42CB-938E-4B5D9DB54DAA}"/>
    <dgm:cxn modelId="{9EFF3D51-4F32-4A8D-91CF-ADAA97802521}" srcId="{0ACADFDF-3129-494A-832E-D0CD4C7755C3}" destId="{1EE23AE9-5E2E-470A-A7E6-6050F792F113}" srcOrd="2" destOrd="0" parTransId="{6BC87A1F-D0B6-47AE-87C6-E7CD3ADBFC66}" sibTransId="{E67E7609-DDEB-4B46-AFA9-241025927DB4}"/>
    <dgm:cxn modelId="{2AC85EE6-B2E8-42B4-8A42-0B5C2B462098}" type="presOf" srcId="{9EC98974-56DA-4923-9B13-0C40C4BE5D6A}" destId="{388F7450-73FB-4ECD-9633-88B423F480A8}" srcOrd="0" destOrd="0" presId="urn:microsoft.com/office/officeart/2005/8/layout/process2"/>
    <dgm:cxn modelId="{6A63DD5D-8CA4-4AC0-A0ED-02214D664A2E}" type="presOf" srcId="{F9C2F92A-2595-45D2-8E79-41FE3F987C45}" destId="{5930BDAC-00CD-43C4-A558-ADED9164C416}" srcOrd="0" destOrd="0" presId="urn:microsoft.com/office/officeart/2005/8/layout/process2"/>
    <dgm:cxn modelId="{B35D00D7-E588-4148-858B-096B64A137A2}" type="presParOf" srcId="{822566A9-737C-4DD3-A4F8-4DC6F77B2114}" destId="{E6BCF7F5-8B9B-45E7-A793-87533EC2A805}" srcOrd="0" destOrd="0" presId="urn:microsoft.com/office/officeart/2005/8/layout/process2"/>
    <dgm:cxn modelId="{263C1A8A-1FFE-482A-8D2A-B45012535A7E}" type="presParOf" srcId="{822566A9-737C-4DD3-A4F8-4DC6F77B2114}" destId="{5930BDAC-00CD-43C4-A558-ADED9164C416}" srcOrd="1" destOrd="0" presId="urn:microsoft.com/office/officeart/2005/8/layout/process2"/>
    <dgm:cxn modelId="{1C316571-7144-47B9-8D8B-D5BC27BD6C60}" type="presParOf" srcId="{5930BDAC-00CD-43C4-A558-ADED9164C416}" destId="{9A9EE6E5-AA8A-4776-96ED-DBCE538F709D}" srcOrd="0" destOrd="0" presId="urn:microsoft.com/office/officeart/2005/8/layout/process2"/>
    <dgm:cxn modelId="{BB279DAB-A2E5-4AA8-917F-03439FF3D3AD}" type="presParOf" srcId="{822566A9-737C-4DD3-A4F8-4DC6F77B2114}" destId="{EE57CE3C-E80B-44C6-9AAE-3CA6EE8517D9}" srcOrd="2" destOrd="0" presId="urn:microsoft.com/office/officeart/2005/8/layout/process2"/>
    <dgm:cxn modelId="{2FB7387D-7C87-474F-9A28-D6A38C6B46FB}" type="presParOf" srcId="{822566A9-737C-4DD3-A4F8-4DC6F77B2114}" destId="{53C334F6-7F4D-4B56-A780-3AF417E67598}" srcOrd="3" destOrd="0" presId="urn:microsoft.com/office/officeart/2005/8/layout/process2"/>
    <dgm:cxn modelId="{E3132D8D-8FF9-4287-9B2E-9ADEF5BBC418}" type="presParOf" srcId="{53C334F6-7F4D-4B56-A780-3AF417E67598}" destId="{E6596483-5B01-40A7-BDF7-048DFBBEED26}" srcOrd="0" destOrd="0" presId="urn:microsoft.com/office/officeart/2005/8/layout/process2"/>
    <dgm:cxn modelId="{0477789E-71F5-4790-AAD1-106D8C26D912}" type="presParOf" srcId="{822566A9-737C-4DD3-A4F8-4DC6F77B2114}" destId="{28BD96E8-015E-4643-B517-06F60DF87DCF}" srcOrd="4" destOrd="0" presId="urn:microsoft.com/office/officeart/2005/8/layout/process2"/>
    <dgm:cxn modelId="{97186A3D-FE75-4E8F-A9CC-AC9FA3035760}" type="presParOf" srcId="{822566A9-737C-4DD3-A4F8-4DC6F77B2114}" destId="{6D371A7E-A618-49FC-9F04-1417872A6DAA}" srcOrd="5" destOrd="0" presId="urn:microsoft.com/office/officeart/2005/8/layout/process2"/>
    <dgm:cxn modelId="{2AE39C28-9A4C-41C2-BB3E-6894A35FFFF4}" type="presParOf" srcId="{6D371A7E-A618-49FC-9F04-1417872A6DAA}" destId="{666CBF9E-46CD-4D0E-B10C-CE5358C6788E}" srcOrd="0" destOrd="0" presId="urn:microsoft.com/office/officeart/2005/8/layout/process2"/>
    <dgm:cxn modelId="{8EBB880B-823E-44D5-95FD-D29C8C41DCA1}" type="presParOf" srcId="{822566A9-737C-4DD3-A4F8-4DC6F77B2114}" destId="{7C1A9E5B-8FF6-4125-AAFD-24148A360E3C}" srcOrd="6" destOrd="0" presId="urn:microsoft.com/office/officeart/2005/8/layout/process2"/>
    <dgm:cxn modelId="{9604115E-8A9D-482D-934B-A27DCAEEBCF5}" type="presParOf" srcId="{822566A9-737C-4DD3-A4F8-4DC6F77B2114}" destId="{23EF9073-BCC2-4FAB-AE94-01EAF751FBEA}" srcOrd="7" destOrd="0" presId="urn:microsoft.com/office/officeart/2005/8/layout/process2"/>
    <dgm:cxn modelId="{8B11FD17-1636-4276-B020-235EAFF4540A}" type="presParOf" srcId="{23EF9073-BCC2-4FAB-AE94-01EAF751FBEA}" destId="{D7B1158A-929C-4787-93F5-A68A518FEAE4}" srcOrd="0" destOrd="0" presId="urn:microsoft.com/office/officeart/2005/8/layout/process2"/>
    <dgm:cxn modelId="{43B06A25-7ABF-4370-B5D3-C0B6E2CE18A2}" type="presParOf" srcId="{822566A9-737C-4DD3-A4F8-4DC6F77B2114}" destId="{07EE9A1A-16A8-4D7D-86C1-1F0778B5A37B}" srcOrd="8" destOrd="0" presId="urn:microsoft.com/office/officeart/2005/8/layout/process2"/>
    <dgm:cxn modelId="{94DAA3B2-6196-481F-BA56-F9E4DEB98AA8}" type="presParOf" srcId="{822566A9-737C-4DD3-A4F8-4DC6F77B2114}" destId="{1A678D08-D744-4705-AA74-D33A2932CA6F}" srcOrd="9" destOrd="0" presId="urn:microsoft.com/office/officeart/2005/8/layout/process2"/>
    <dgm:cxn modelId="{F318C0AA-6093-4D67-9E97-360A608A1038}" type="presParOf" srcId="{1A678D08-D744-4705-AA74-D33A2932CA6F}" destId="{1872921B-6CB4-45EC-A364-3882CDF28140}" srcOrd="0" destOrd="0" presId="urn:microsoft.com/office/officeart/2005/8/layout/process2"/>
    <dgm:cxn modelId="{0F7096E3-24BB-4469-80E7-E6FE239ED034}" type="presParOf" srcId="{822566A9-737C-4DD3-A4F8-4DC6F77B2114}" destId="{388F7450-73FB-4ECD-9633-88B423F480A8}" srcOrd="10" destOrd="0" presId="urn:microsoft.com/office/officeart/2005/8/layout/process2"/>
    <dgm:cxn modelId="{9BD0655B-E415-46C7-BCA7-0A91A76194F0}" type="presParOf" srcId="{822566A9-737C-4DD3-A4F8-4DC6F77B2114}" destId="{AB102E28-DBAB-44EA-89C6-76A2E6449CDE}" srcOrd="11" destOrd="0" presId="urn:microsoft.com/office/officeart/2005/8/layout/process2"/>
    <dgm:cxn modelId="{27B991AB-D80B-47D8-AFDC-6D28497B21CD}" type="presParOf" srcId="{AB102E28-DBAB-44EA-89C6-76A2E6449CDE}" destId="{791FBBEE-958D-486B-B06E-B8193FF3049F}" srcOrd="0" destOrd="0" presId="urn:microsoft.com/office/officeart/2005/8/layout/process2"/>
    <dgm:cxn modelId="{F158842B-2AC2-4573-8C7B-7E2B02CBF93B}" type="presParOf" srcId="{822566A9-737C-4DD3-A4F8-4DC6F77B2114}" destId="{0B842741-33B0-4CF0-8642-B7331F37DF90}" srcOrd="12" destOrd="0" presId="urn:microsoft.com/office/officeart/2005/8/layout/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A7AF37-2A79-4844-A575-A15FEEFDE8EE}">
      <dsp:nvSpPr>
        <dsp:cNvPr id="0" name=""/>
        <dsp:cNvSpPr/>
      </dsp:nvSpPr>
      <dsp:spPr>
        <a:xfrm rot="16200000">
          <a:off x="0" y="287126"/>
          <a:ext cx="1922673" cy="1922673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 </a:t>
          </a:r>
          <a:endParaRPr lang="ru-RU" sz="3400" kern="1200" dirty="0"/>
        </a:p>
      </dsp:txBody>
      <dsp:txXfrm rot="5400000">
        <a:off x="336468" y="767794"/>
        <a:ext cx="1586205" cy="961337"/>
      </dsp:txXfrm>
    </dsp:sp>
    <dsp:sp modelId="{C7924C3B-74A0-4E04-9ACD-AA58748208C2}">
      <dsp:nvSpPr>
        <dsp:cNvPr id="0" name=""/>
        <dsp:cNvSpPr/>
      </dsp:nvSpPr>
      <dsp:spPr>
        <a:xfrm rot="5400000">
          <a:off x="2057405" y="287126"/>
          <a:ext cx="1922673" cy="1922673"/>
        </a:xfrm>
        <a:prstGeom prst="up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808" tIns="241808" rIns="241808" bIns="241808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kern="1200" dirty="0" smtClean="0"/>
            <a:t> </a:t>
          </a:r>
          <a:endParaRPr lang="ru-RU" sz="3400" kern="1200" dirty="0"/>
        </a:p>
      </dsp:txBody>
      <dsp:txXfrm rot="-5400000">
        <a:off x="2057405" y="767794"/>
        <a:ext cx="1586205" cy="96133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D402FB-CACD-4F64-80A6-6DD87ECCC32E}">
      <dsp:nvSpPr>
        <dsp:cNvPr id="0" name=""/>
        <dsp:cNvSpPr/>
      </dsp:nvSpPr>
      <dsp:spPr>
        <a:xfrm>
          <a:off x="0" y="0"/>
          <a:ext cx="1937187" cy="116552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baseline="0" dirty="0" smtClean="0"/>
            <a:t>Налоговые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baseline="0" dirty="0" smtClean="0"/>
            <a:t>Доходы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500" b="1" kern="1200" baseline="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i="1" kern="1200" baseline="0" dirty="0" smtClean="0"/>
            <a:t>10 398,9</a:t>
          </a:r>
          <a:endParaRPr lang="ru-RU" sz="2000" b="1" i="1" kern="1200" baseline="0" dirty="0"/>
        </a:p>
      </dsp:txBody>
      <dsp:txXfrm>
        <a:off x="34137" y="34137"/>
        <a:ext cx="1868913" cy="1097247"/>
      </dsp:txXfrm>
    </dsp:sp>
    <dsp:sp modelId="{533FCD74-EB48-4F3B-A517-2A893792E362}">
      <dsp:nvSpPr>
        <dsp:cNvPr id="0" name=""/>
        <dsp:cNvSpPr/>
      </dsp:nvSpPr>
      <dsp:spPr>
        <a:xfrm rot="16994669">
          <a:off x="871049" y="960860"/>
          <a:ext cx="124822" cy="234399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0C84A1-992E-4461-8C85-4DA8B1E0C810}">
      <dsp:nvSpPr>
        <dsp:cNvPr id="0" name=""/>
        <dsp:cNvSpPr/>
      </dsp:nvSpPr>
      <dsp:spPr>
        <a:xfrm>
          <a:off x="3" y="990597"/>
          <a:ext cx="1832450" cy="66078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baseline="0" dirty="0" smtClean="0"/>
            <a:t>Налог на доходы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baseline="0" dirty="0" smtClean="0"/>
            <a:t> физических лиц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1" kern="1200" baseline="0" dirty="0" smtClean="0"/>
            <a:t>1694,9</a:t>
          </a:r>
          <a:endParaRPr lang="ru-RU" sz="1300" b="1" i="1" kern="1200" baseline="0" dirty="0"/>
        </a:p>
      </dsp:txBody>
      <dsp:txXfrm>
        <a:off x="19357" y="1009951"/>
        <a:ext cx="1793742" cy="622075"/>
      </dsp:txXfrm>
    </dsp:sp>
    <dsp:sp modelId="{2BCC8C1B-6C08-4859-8E1A-C58339B4D8B2}">
      <dsp:nvSpPr>
        <dsp:cNvPr id="0" name=""/>
        <dsp:cNvSpPr/>
      </dsp:nvSpPr>
      <dsp:spPr>
        <a:xfrm rot="5139882">
          <a:off x="906270" y="1647711"/>
          <a:ext cx="84864" cy="21524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10447A3-9E8B-4AF5-ADCF-C5124E75CCF3}">
      <dsp:nvSpPr>
        <dsp:cNvPr id="0" name=""/>
        <dsp:cNvSpPr/>
      </dsp:nvSpPr>
      <dsp:spPr>
        <a:xfrm>
          <a:off x="0" y="1845494"/>
          <a:ext cx="1983686" cy="945837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baseline="0" dirty="0" smtClean="0"/>
            <a:t>Налоги на имущество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1" kern="1200" baseline="0" dirty="0" smtClean="0"/>
            <a:t>5 362,2</a:t>
          </a:r>
          <a:endParaRPr lang="ru-RU" sz="1300" b="1" i="1" kern="1200" baseline="0" dirty="0"/>
        </a:p>
      </dsp:txBody>
      <dsp:txXfrm>
        <a:off x="27703" y="1873197"/>
        <a:ext cx="1928280" cy="890431"/>
      </dsp:txXfrm>
    </dsp:sp>
    <dsp:sp modelId="{06AE8648-F78F-4EF6-8400-4AA18721D4AE}">
      <dsp:nvSpPr>
        <dsp:cNvPr id="0" name=""/>
        <dsp:cNvSpPr/>
      </dsp:nvSpPr>
      <dsp:spPr>
        <a:xfrm rot="5400000">
          <a:off x="942709" y="2772312"/>
          <a:ext cx="98267" cy="215388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F1F6DD-3EEE-487E-ABF3-00AEB377296A}">
      <dsp:nvSpPr>
        <dsp:cNvPr id="0" name=""/>
        <dsp:cNvSpPr/>
      </dsp:nvSpPr>
      <dsp:spPr>
        <a:xfrm>
          <a:off x="0" y="2968681"/>
          <a:ext cx="1983686" cy="539078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baseline="0" dirty="0" smtClean="0"/>
            <a:t>Налог на совокупный доход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300" b="1" i="1" kern="1200" baseline="0" dirty="0" smtClean="0"/>
            <a:t>3 324,1</a:t>
          </a:r>
          <a:endParaRPr lang="ru-RU" sz="1300" b="1" i="1" kern="1200" baseline="0" dirty="0"/>
        </a:p>
      </dsp:txBody>
      <dsp:txXfrm>
        <a:off x="15789" y="2984470"/>
        <a:ext cx="1952108" cy="507500"/>
      </dsp:txXfrm>
    </dsp:sp>
    <dsp:sp modelId="{82CA3189-2DFB-4C6C-AEAC-4A8EF00AEAC1}">
      <dsp:nvSpPr>
        <dsp:cNvPr id="0" name=""/>
        <dsp:cNvSpPr/>
      </dsp:nvSpPr>
      <dsp:spPr>
        <a:xfrm rot="5411521">
          <a:off x="951862" y="3505533"/>
          <a:ext cx="105826" cy="181396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1171CF-0790-4E4D-93B0-218A39723CB2}">
      <dsp:nvSpPr>
        <dsp:cNvPr id="0" name=""/>
        <dsp:cNvSpPr/>
      </dsp:nvSpPr>
      <dsp:spPr>
        <a:xfrm>
          <a:off x="15652" y="3709892"/>
          <a:ext cx="1947299" cy="5732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baseline="0" dirty="0" smtClean="0"/>
            <a:t>Государственная пошлина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baseline="0" dirty="0" smtClean="0"/>
            <a:t>17,7</a:t>
          </a:r>
          <a:endParaRPr lang="ru-RU" sz="1300" b="1" i="0" kern="1200" baseline="0" dirty="0"/>
        </a:p>
      </dsp:txBody>
      <dsp:txXfrm>
        <a:off x="32441" y="3726681"/>
        <a:ext cx="1913721" cy="539635"/>
      </dsp:txXfrm>
    </dsp:sp>
    <dsp:sp modelId="{AAC3F2B4-157D-4790-8015-6E537C180BAA}">
      <dsp:nvSpPr>
        <dsp:cNvPr id="0" name=""/>
        <dsp:cNvSpPr/>
      </dsp:nvSpPr>
      <dsp:spPr>
        <a:xfrm>
          <a:off x="2286003" y="0"/>
          <a:ext cx="1997902" cy="984597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7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baseline="0" dirty="0" smtClean="0"/>
            <a:t>Неналоговые</a:t>
          </a:r>
        </a:p>
        <a:p>
          <a:pPr lvl="0" algn="ctr" defTabSz="800100">
            <a:lnSpc>
              <a:spcPct val="7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baseline="0" dirty="0" smtClean="0"/>
            <a:t> доходы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ru-RU" sz="500" b="1" kern="1200" baseline="0" dirty="0" smtClean="0"/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i="1" kern="1200" baseline="0" dirty="0" smtClean="0"/>
            <a:t>202,9</a:t>
          </a:r>
          <a:endParaRPr lang="ru-RU" sz="2000" b="1" i="1" kern="1200" baseline="0" dirty="0"/>
        </a:p>
      </dsp:txBody>
      <dsp:txXfrm>
        <a:off x="2314841" y="28838"/>
        <a:ext cx="1940226" cy="926921"/>
      </dsp:txXfrm>
    </dsp:sp>
    <dsp:sp modelId="{4798FEFB-AB58-4431-A7F9-42E9B17B6F4E}">
      <dsp:nvSpPr>
        <dsp:cNvPr id="0" name=""/>
        <dsp:cNvSpPr/>
      </dsp:nvSpPr>
      <dsp:spPr>
        <a:xfrm rot="16486988">
          <a:off x="3230950" y="903798"/>
          <a:ext cx="30750" cy="1003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B0A134-9F9B-4792-9888-216756AE653D}">
      <dsp:nvSpPr>
        <dsp:cNvPr id="0" name=""/>
        <dsp:cNvSpPr/>
      </dsp:nvSpPr>
      <dsp:spPr>
        <a:xfrm>
          <a:off x="2147457" y="923310"/>
          <a:ext cx="2140907" cy="740426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1" i="0" kern="1200" baseline="0" dirty="0" smtClean="0">
              <a:latin typeface="Times New Roman" pitchFamily="18" charset="0"/>
              <a:cs typeface="Times New Roman" pitchFamily="18" charset="0"/>
            </a:rPr>
            <a:t>Доходы от использования имущества 105,7</a:t>
          </a:r>
        </a:p>
      </dsp:txBody>
      <dsp:txXfrm>
        <a:off x="2169143" y="944996"/>
        <a:ext cx="2097535" cy="697054"/>
      </dsp:txXfrm>
    </dsp:sp>
    <dsp:sp modelId="{A60810FA-9D48-4742-8D10-C9BE1730B07F}">
      <dsp:nvSpPr>
        <dsp:cNvPr id="0" name=""/>
        <dsp:cNvSpPr/>
      </dsp:nvSpPr>
      <dsp:spPr>
        <a:xfrm rot="5400000">
          <a:off x="3156600" y="1725048"/>
          <a:ext cx="122623" cy="1003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BD7084-2A1B-4FFF-9806-C156BC3ECA3C}">
      <dsp:nvSpPr>
        <dsp:cNvPr id="0" name=""/>
        <dsp:cNvSpPr/>
      </dsp:nvSpPr>
      <dsp:spPr>
        <a:xfrm>
          <a:off x="2071484" y="1886672"/>
          <a:ext cx="2292855" cy="76569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1" i="0" kern="1200" baseline="0" dirty="0" smtClean="0">
              <a:latin typeface="Times New Roman" pitchFamily="18" charset="0"/>
              <a:cs typeface="Times New Roman" pitchFamily="18" charset="0"/>
            </a:rPr>
            <a:t>Доходы от продажи материальных и нематериальных активов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200" b="1" i="0" kern="1200" baseline="0" dirty="0" smtClean="0">
              <a:latin typeface="Times New Roman" pitchFamily="18" charset="0"/>
              <a:cs typeface="Times New Roman" pitchFamily="18" charset="0"/>
            </a:rPr>
            <a:t>111,9</a:t>
          </a:r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3600" kern="1200"/>
        </a:p>
      </dsp:txBody>
      <dsp:txXfrm>
        <a:off x="2093910" y="1909098"/>
        <a:ext cx="2248003" cy="720841"/>
      </dsp:txXfrm>
    </dsp:sp>
    <dsp:sp modelId="{4D961146-7ABE-4C8F-AF8B-0A6A1BFEF3D3}">
      <dsp:nvSpPr>
        <dsp:cNvPr id="0" name=""/>
        <dsp:cNvSpPr/>
      </dsp:nvSpPr>
      <dsp:spPr>
        <a:xfrm rot="5061178">
          <a:off x="3177371" y="2793345"/>
          <a:ext cx="221716" cy="112863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2262DC1-F709-47B7-9C44-31975C839367}">
      <dsp:nvSpPr>
        <dsp:cNvPr id="0" name=""/>
        <dsp:cNvSpPr/>
      </dsp:nvSpPr>
      <dsp:spPr>
        <a:xfrm>
          <a:off x="2200457" y="3047188"/>
          <a:ext cx="2292855" cy="5732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5240" tIns="15240" rIns="15240" bIns="15240" numCol="1" spcCol="1270" anchor="t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Штрафы, санкции, возмещение ущерба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Times New Roman" pitchFamily="18" charset="0"/>
              <a:cs typeface="Times New Roman" pitchFamily="18" charset="0"/>
            </a:rPr>
            <a:t>12,0</a:t>
          </a:r>
          <a:endParaRPr lang="ru-RU" sz="1200" b="1" kern="1200" dirty="0">
            <a:latin typeface="Times New Roman" pitchFamily="18" charset="0"/>
            <a:cs typeface="Times New Roman" pitchFamily="18" charset="0"/>
          </a:endParaRPr>
        </a:p>
        <a:p>
          <a:pPr marL="114300" lvl="1" indent="-114300" algn="ctr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200" b="1" kern="1200">
            <a:latin typeface="Times New Roman" pitchFamily="18" charset="0"/>
            <a:cs typeface="Times New Roman" pitchFamily="18" charset="0"/>
          </a:endParaRPr>
        </a:p>
      </dsp:txBody>
      <dsp:txXfrm>
        <a:off x="2217246" y="3063977"/>
        <a:ext cx="2259277" cy="539635"/>
      </dsp:txXfrm>
    </dsp:sp>
    <dsp:sp modelId="{CCC14652-E6A0-4EDA-8CE1-A4D5C0DF453E}">
      <dsp:nvSpPr>
        <dsp:cNvPr id="0" name=""/>
        <dsp:cNvSpPr/>
      </dsp:nvSpPr>
      <dsp:spPr>
        <a:xfrm rot="5029546">
          <a:off x="3243449" y="3775889"/>
          <a:ext cx="313373" cy="1003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FBF1545-C02C-463C-9013-B56B0F700B99}">
      <dsp:nvSpPr>
        <dsp:cNvPr id="0" name=""/>
        <dsp:cNvSpPr/>
      </dsp:nvSpPr>
      <dsp:spPr>
        <a:xfrm>
          <a:off x="2306960" y="4031689"/>
          <a:ext cx="2292855" cy="5732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>
              <a:latin typeface="Times New Roman" pitchFamily="18" charset="0"/>
              <a:cs typeface="Times New Roman" pitchFamily="18" charset="0"/>
            </a:rPr>
            <a:t>Доходы от оказания платных услуг и компенсации затрат государства</a:t>
          </a:r>
        </a:p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50" b="1" kern="1200" dirty="0" smtClean="0">
              <a:latin typeface="Times New Roman" pitchFamily="18" charset="0"/>
              <a:cs typeface="Times New Roman" pitchFamily="18" charset="0"/>
            </a:rPr>
            <a:t>5,6</a:t>
          </a:r>
          <a:endParaRPr lang="ru-RU" sz="105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23749" y="4048478"/>
        <a:ext cx="2259277" cy="539635"/>
      </dsp:txXfrm>
    </dsp:sp>
    <dsp:sp modelId="{99FBAE6F-5FD4-4B3B-A90A-B69043CF838D}">
      <dsp:nvSpPr>
        <dsp:cNvPr id="0" name=""/>
        <dsp:cNvSpPr/>
      </dsp:nvSpPr>
      <dsp:spPr>
        <a:xfrm rot="5493673">
          <a:off x="3395180" y="4652595"/>
          <a:ext cx="95457" cy="1003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E22CEF-2CDB-4C3A-8D8F-64F5DF10D34A}">
      <dsp:nvSpPr>
        <dsp:cNvPr id="0" name=""/>
        <dsp:cNvSpPr/>
      </dsp:nvSpPr>
      <dsp:spPr>
        <a:xfrm>
          <a:off x="2286003" y="4800600"/>
          <a:ext cx="2292855" cy="5732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Times New Roman" pitchFamily="18" charset="0"/>
              <a:cs typeface="Times New Roman" pitchFamily="18" charset="0"/>
            </a:rPr>
            <a:t>Инициативные платежи</a:t>
          </a:r>
        </a:p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100" b="1" kern="1200" dirty="0" smtClean="0">
              <a:latin typeface="Times New Roman" pitchFamily="18" charset="0"/>
              <a:cs typeface="Times New Roman" pitchFamily="18" charset="0"/>
            </a:rPr>
            <a:t>-32,3</a:t>
          </a:r>
          <a:endParaRPr lang="ru-RU" sz="1100" b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2302792" y="4817389"/>
        <a:ext cx="2259277" cy="539635"/>
      </dsp:txXfrm>
    </dsp:sp>
    <dsp:sp modelId="{9EDB9606-04C0-4A35-BF09-F6D8B309F0DE}">
      <dsp:nvSpPr>
        <dsp:cNvPr id="0" name=""/>
        <dsp:cNvSpPr/>
      </dsp:nvSpPr>
      <dsp:spPr>
        <a:xfrm>
          <a:off x="4683470" y="0"/>
          <a:ext cx="1985452" cy="93459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i="0" kern="1200" baseline="0" dirty="0" smtClean="0"/>
            <a:t>Безвозмездные поступления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800" b="1" i="1" kern="1200" baseline="0" dirty="0" smtClean="0"/>
            <a:t>4 563,9</a:t>
          </a:r>
          <a:endParaRPr lang="ru-RU" sz="1800" b="1" i="1" kern="1200" baseline="0" dirty="0"/>
        </a:p>
      </dsp:txBody>
      <dsp:txXfrm>
        <a:off x="4710843" y="27373"/>
        <a:ext cx="1930706" cy="879850"/>
      </dsp:txXfrm>
    </dsp:sp>
    <dsp:sp modelId="{B87D9AF3-9D96-437D-9631-B336EF8E02C8}">
      <dsp:nvSpPr>
        <dsp:cNvPr id="0" name=""/>
        <dsp:cNvSpPr/>
      </dsp:nvSpPr>
      <dsp:spPr>
        <a:xfrm rot="16568519">
          <a:off x="5618065" y="864593"/>
          <a:ext cx="19961" cy="1003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57C4D2D-3B72-4EF5-9E40-264D530B0189}">
      <dsp:nvSpPr>
        <dsp:cNvPr id="0" name=""/>
        <dsp:cNvSpPr/>
      </dsp:nvSpPr>
      <dsp:spPr>
        <a:xfrm>
          <a:off x="4452912" y="894902"/>
          <a:ext cx="2292855" cy="5732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baseline="0" dirty="0" smtClean="0"/>
            <a:t>Дотации бюджетам бюджетной системы РФ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1" kern="1200" baseline="0" dirty="0" smtClean="0"/>
            <a:t>4457,7</a:t>
          </a:r>
          <a:endParaRPr lang="ru-RU" sz="1300" b="1" i="1" kern="1200" baseline="0" dirty="0"/>
        </a:p>
      </dsp:txBody>
      <dsp:txXfrm>
        <a:off x="4469701" y="911691"/>
        <a:ext cx="2259277" cy="539635"/>
      </dsp:txXfrm>
    </dsp:sp>
    <dsp:sp modelId="{6F6AE7ED-23AD-429E-8E8E-EB41EB38A6B8}">
      <dsp:nvSpPr>
        <dsp:cNvPr id="0" name=""/>
        <dsp:cNvSpPr/>
      </dsp:nvSpPr>
      <dsp:spPr>
        <a:xfrm rot="5400000">
          <a:off x="5549184" y="1518272"/>
          <a:ext cx="100312" cy="100312"/>
        </a:xfrm>
        <a:prstGeom prst="rightArrow">
          <a:avLst>
            <a:gd name="adj1" fmla="val 667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F8C00A0-8ABA-4013-B17F-666A34C0DA7D}">
      <dsp:nvSpPr>
        <dsp:cNvPr id="0" name=""/>
        <dsp:cNvSpPr/>
      </dsp:nvSpPr>
      <dsp:spPr>
        <a:xfrm>
          <a:off x="4452912" y="1668741"/>
          <a:ext cx="2292855" cy="573213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extrusionH="190500" prstMaterial="dkEdge">
          <a:bevelT w="120650" h="38100" prst="relaxedInset"/>
          <a:bevelB w="120650" h="57150" prst="relaxedInset"/>
          <a:contourClr>
            <a:schemeClr val="bg1"/>
          </a:contourClr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0" kern="1200" baseline="0" dirty="0" smtClean="0"/>
            <a:t>Субвенции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1300" b="1" i="1" kern="1200" baseline="0" dirty="0" smtClean="0"/>
            <a:t>106,2</a:t>
          </a:r>
          <a:endParaRPr lang="ru-RU" sz="1300" b="1" i="1" kern="1200" baseline="0" dirty="0"/>
        </a:p>
      </dsp:txBody>
      <dsp:txXfrm>
        <a:off x="4469701" y="1685530"/>
        <a:ext cx="2259277" cy="539635"/>
      </dsp:txXfrm>
    </dsp:sp>
    <dsp:sp modelId="{573EB78C-2CCA-43A4-AE46-92365A68857E}">
      <dsp:nvSpPr>
        <dsp:cNvPr id="0" name=""/>
        <dsp:cNvSpPr/>
      </dsp:nvSpPr>
      <dsp:spPr>
        <a:xfrm>
          <a:off x="7449537" y="0"/>
          <a:ext cx="2292855" cy="1932286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1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1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1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i="0" kern="1200" baseline="0" dirty="0" smtClean="0"/>
            <a:t>Доходы 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i="0" kern="1200" baseline="0" dirty="0" smtClean="0"/>
            <a:t>Бюджета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ru-RU" sz="2000" b="1" i="1" kern="1200" baseline="0" dirty="0" smtClean="0"/>
            <a:t>15 165,7</a:t>
          </a:r>
        </a:p>
      </dsp:txBody>
      <dsp:txXfrm>
        <a:off x="7506132" y="56595"/>
        <a:ext cx="2179665" cy="181909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BCF7F5-8B9B-45E7-A793-87533EC2A805}">
      <dsp:nvSpPr>
        <dsp:cNvPr id="0" name=""/>
        <dsp:cNvSpPr/>
      </dsp:nvSpPr>
      <dsp:spPr>
        <a:xfrm>
          <a:off x="-25312" y="3496"/>
          <a:ext cx="10032824" cy="572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2000"/>
                <a:satMod val="170000"/>
              </a:schemeClr>
            </a:gs>
            <a:gs pos="15000">
              <a:schemeClr val="accent4">
                <a:hueOff val="0"/>
                <a:satOff val="0"/>
                <a:lumOff val="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0"/>
                <a:satOff val="0"/>
                <a:lumOff val="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0"/>
                <a:satOff val="0"/>
                <a:lumOff val="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u="sng" kern="1200" dirty="0" smtClean="0">
              <a:solidFill>
                <a:schemeClr val="tx1"/>
              </a:solidFill>
            </a:rPr>
            <a:t>Всего: </a:t>
          </a:r>
          <a:r>
            <a:rPr lang="en-US" sz="2000" u="sng" kern="1200" dirty="0" smtClean="0">
              <a:solidFill>
                <a:schemeClr val="tx1"/>
              </a:solidFill>
            </a:rPr>
            <a:t>16 180,6</a:t>
          </a:r>
          <a:r>
            <a:rPr lang="ru-RU" sz="2000" u="sng" kern="1200" dirty="0" smtClean="0">
              <a:solidFill>
                <a:schemeClr val="tx1"/>
              </a:solidFill>
            </a:rPr>
            <a:t>тыс</a:t>
          </a:r>
          <a:r>
            <a:rPr lang="ru-RU" sz="2000" u="sng" kern="1200" dirty="0" smtClean="0">
              <a:solidFill>
                <a:schemeClr val="tx1"/>
              </a:solidFill>
            </a:rPr>
            <a:t>. рублей</a:t>
          </a:r>
          <a:endParaRPr lang="ru-RU" sz="2000" u="sng" kern="1200" dirty="0">
            <a:solidFill>
              <a:schemeClr val="tx1"/>
            </a:solidFill>
          </a:endParaRPr>
        </a:p>
      </dsp:txBody>
      <dsp:txXfrm>
        <a:off x="-8553" y="20255"/>
        <a:ext cx="9999306" cy="538693"/>
      </dsp:txXfrm>
    </dsp:sp>
    <dsp:sp modelId="{5930BDAC-00CD-43C4-A558-ADED9164C416}">
      <dsp:nvSpPr>
        <dsp:cNvPr id="0" name=""/>
        <dsp:cNvSpPr/>
      </dsp:nvSpPr>
      <dsp:spPr>
        <a:xfrm rot="5400000">
          <a:off x="4871299" y="606693"/>
          <a:ext cx="239599" cy="257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-5400000">
        <a:off x="4913850" y="615641"/>
        <a:ext cx="154497" cy="167719"/>
      </dsp:txXfrm>
    </dsp:sp>
    <dsp:sp modelId="{EE57CE3C-E80B-44C6-9AAE-3CA6EE8517D9}">
      <dsp:nvSpPr>
        <dsp:cNvPr id="0" name=""/>
        <dsp:cNvSpPr/>
      </dsp:nvSpPr>
      <dsp:spPr>
        <a:xfrm>
          <a:off x="-25312" y="895174"/>
          <a:ext cx="10032824" cy="572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535056"/>
                <a:satOff val="6615"/>
                <a:lumOff val="-2157"/>
                <a:alphaOff val="0"/>
                <a:tint val="92000"/>
                <a:satMod val="170000"/>
              </a:schemeClr>
            </a:gs>
            <a:gs pos="15000">
              <a:schemeClr val="accent4">
                <a:hueOff val="-535056"/>
                <a:satOff val="6615"/>
                <a:lumOff val="-2157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535056"/>
                <a:satOff val="6615"/>
                <a:lumOff val="-2157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535056"/>
                <a:satOff val="6615"/>
                <a:lumOff val="-2157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535056"/>
                <a:satOff val="6615"/>
                <a:lumOff val="-2157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Финансы (7 </a:t>
          </a:r>
          <a:r>
            <a:rPr lang="en-US" sz="1400" kern="1200" dirty="0" smtClean="0">
              <a:solidFill>
                <a:schemeClr val="tx1"/>
              </a:solidFill>
            </a:rPr>
            <a:t>982,6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smtClean="0">
              <a:solidFill>
                <a:schemeClr val="tx1"/>
              </a:solidFill>
            </a:rPr>
            <a:t>тыс. рублей  - </a:t>
          </a:r>
          <a:r>
            <a:rPr lang="en-US" sz="1400" kern="1200" dirty="0" smtClean="0">
              <a:solidFill>
                <a:schemeClr val="tx1"/>
              </a:solidFill>
            </a:rPr>
            <a:t>48,33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smtClean="0">
              <a:solidFill>
                <a:schemeClr val="tx1"/>
              </a:solidFill>
            </a:rPr>
            <a:t>%)</a:t>
          </a:r>
          <a:endParaRPr lang="ru-RU" sz="1400" kern="1200" dirty="0">
            <a:solidFill>
              <a:schemeClr val="tx1"/>
            </a:solidFill>
          </a:endParaRPr>
        </a:p>
      </dsp:txBody>
      <dsp:txXfrm>
        <a:off x="-8553" y="911933"/>
        <a:ext cx="9999306" cy="538693"/>
      </dsp:txXfrm>
    </dsp:sp>
    <dsp:sp modelId="{53C334F6-7F4D-4B56-A780-3AF417E67598}">
      <dsp:nvSpPr>
        <dsp:cNvPr id="0" name=""/>
        <dsp:cNvSpPr/>
      </dsp:nvSpPr>
      <dsp:spPr>
        <a:xfrm rot="5400000">
          <a:off x="4896319" y="1465011"/>
          <a:ext cx="189559" cy="257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642067"/>
            <a:satOff val="7938"/>
            <a:lumOff val="-2588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900" kern="1200"/>
        </a:p>
      </dsp:txBody>
      <dsp:txXfrm rot="-5400000">
        <a:off x="4913850" y="1498979"/>
        <a:ext cx="154497" cy="132691"/>
      </dsp:txXfrm>
    </dsp:sp>
    <dsp:sp modelId="{28BD96E8-015E-4643-B517-06F60DF87DCF}">
      <dsp:nvSpPr>
        <dsp:cNvPr id="0" name=""/>
        <dsp:cNvSpPr/>
      </dsp:nvSpPr>
      <dsp:spPr>
        <a:xfrm>
          <a:off x="-25312" y="1720132"/>
          <a:ext cx="10032824" cy="572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070112"/>
                <a:satOff val="13230"/>
                <a:lumOff val="-4313"/>
                <a:alphaOff val="0"/>
                <a:tint val="92000"/>
                <a:satMod val="170000"/>
              </a:schemeClr>
            </a:gs>
            <a:gs pos="15000">
              <a:schemeClr val="accent4">
                <a:hueOff val="-1070112"/>
                <a:satOff val="13230"/>
                <a:lumOff val="-4313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1070112"/>
                <a:satOff val="13230"/>
                <a:lumOff val="-4313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1070112"/>
                <a:satOff val="13230"/>
                <a:lumOff val="-4313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1070112"/>
                <a:satOff val="13230"/>
                <a:lumOff val="-4313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solidFill>
                <a:schemeClr val="tx1"/>
              </a:solidFill>
            </a:rPr>
            <a:t>Обеспечение пожарной безопасности </a:t>
          </a:r>
          <a:r>
            <a:rPr lang="ru-RU" sz="1400" kern="1200" dirty="0" smtClean="0">
              <a:solidFill>
                <a:schemeClr val="tx1"/>
              </a:solidFill>
            </a:rPr>
            <a:t>(</a:t>
          </a:r>
          <a:r>
            <a:rPr lang="en-US" sz="1400" kern="1200" dirty="0" smtClean="0">
              <a:solidFill>
                <a:schemeClr val="tx1"/>
              </a:solidFill>
            </a:rPr>
            <a:t>56,5</a:t>
          </a:r>
          <a:r>
            <a:rPr lang="ru-RU" sz="1400" kern="1200" dirty="0" smtClean="0">
              <a:solidFill>
                <a:schemeClr val="tx1"/>
              </a:solidFill>
            </a:rPr>
            <a:t> </a:t>
          </a:r>
          <a:r>
            <a:rPr lang="ru-RU" sz="1400" kern="1200" dirty="0" smtClean="0">
              <a:solidFill>
                <a:schemeClr val="tx1"/>
              </a:solidFill>
            </a:rPr>
            <a:t>тыс. рублей – </a:t>
          </a:r>
          <a:r>
            <a:rPr lang="ru-RU" sz="1400" kern="1200" dirty="0" smtClean="0">
              <a:solidFill>
                <a:schemeClr val="tx1"/>
              </a:solidFill>
            </a:rPr>
            <a:t>0,</a:t>
          </a:r>
          <a:r>
            <a:rPr lang="en-US" sz="1400" kern="1200" dirty="0" smtClean="0">
              <a:solidFill>
                <a:schemeClr val="tx1"/>
              </a:solidFill>
            </a:rPr>
            <a:t>35</a:t>
          </a:r>
          <a:r>
            <a:rPr lang="ru-RU" sz="1400" kern="1200" dirty="0" smtClean="0">
              <a:solidFill>
                <a:schemeClr val="tx1"/>
              </a:solidFill>
            </a:rPr>
            <a:t>%)</a:t>
          </a:r>
          <a:endParaRPr lang="ru-RU" sz="1400" kern="1200" dirty="0" smtClean="0">
            <a:solidFill>
              <a:schemeClr val="tx1"/>
            </a:solidFill>
          </a:endParaRPr>
        </a:p>
      </dsp:txBody>
      <dsp:txXfrm>
        <a:off x="-8553" y="1736891"/>
        <a:ext cx="9999306" cy="538693"/>
      </dsp:txXfrm>
    </dsp:sp>
    <dsp:sp modelId="{6D371A7E-A618-49FC-9F04-1417872A6DAA}">
      <dsp:nvSpPr>
        <dsp:cNvPr id="0" name=""/>
        <dsp:cNvSpPr/>
      </dsp:nvSpPr>
      <dsp:spPr>
        <a:xfrm rot="5400000">
          <a:off x="4883809" y="2306649"/>
          <a:ext cx="214579" cy="257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284134"/>
            <a:satOff val="15876"/>
            <a:lumOff val="-5176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-5400000">
        <a:off x="4913850" y="2328107"/>
        <a:ext cx="154497" cy="150205"/>
      </dsp:txXfrm>
    </dsp:sp>
    <dsp:sp modelId="{7C1A9E5B-8FF6-4125-AAFD-24148A360E3C}">
      <dsp:nvSpPr>
        <dsp:cNvPr id="0" name=""/>
        <dsp:cNvSpPr/>
      </dsp:nvSpPr>
      <dsp:spPr>
        <a:xfrm>
          <a:off x="-25312" y="2578450"/>
          <a:ext cx="10032824" cy="572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1605168"/>
                <a:satOff val="19845"/>
                <a:lumOff val="-6470"/>
                <a:alphaOff val="0"/>
                <a:tint val="92000"/>
                <a:satMod val="170000"/>
              </a:schemeClr>
            </a:gs>
            <a:gs pos="15000">
              <a:schemeClr val="accent4">
                <a:hueOff val="-1605168"/>
                <a:satOff val="19845"/>
                <a:lumOff val="-6470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1605168"/>
                <a:satOff val="19845"/>
                <a:lumOff val="-6470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1605168"/>
                <a:satOff val="19845"/>
                <a:lumOff val="-6470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1605168"/>
                <a:satOff val="19845"/>
                <a:lumOff val="-6470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Обеспечение качественными жилищно-коммунальными услугами </a:t>
          </a:r>
          <a:r>
            <a:rPr lang="ru-RU" sz="1600" kern="1200" dirty="0" smtClean="0">
              <a:solidFill>
                <a:schemeClr val="tx1"/>
              </a:solidFill>
            </a:rPr>
            <a:t>(</a:t>
          </a:r>
          <a:r>
            <a:rPr lang="en-US" sz="1600" kern="1200" dirty="0" smtClean="0">
              <a:solidFill>
                <a:schemeClr val="tx1"/>
              </a:solidFill>
            </a:rPr>
            <a:t>2 203,3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smtClean="0">
              <a:solidFill>
                <a:schemeClr val="tx1"/>
              </a:solidFill>
            </a:rPr>
            <a:t>тыс. рублей </a:t>
          </a:r>
          <a:r>
            <a:rPr lang="ru-RU" sz="1600" kern="1200" dirty="0" smtClean="0">
              <a:solidFill>
                <a:schemeClr val="tx1"/>
              </a:solidFill>
            </a:rPr>
            <a:t>–</a:t>
          </a:r>
          <a:r>
            <a:rPr lang="en-US" sz="1600" kern="1200" dirty="0" smtClean="0">
              <a:solidFill>
                <a:schemeClr val="tx1"/>
              </a:solidFill>
            </a:rPr>
            <a:t> 13,62</a:t>
          </a:r>
          <a:r>
            <a:rPr lang="ru-RU" sz="1600" kern="1200" dirty="0" smtClean="0">
              <a:solidFill>
                <a:schemeClr val="tx1"/>
              </a:solidFill>
            </a:rPr>
            <a:t>%)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-8553" y="2595209"/>
        <a:ext cx="9999306" cy="538693"/>
      </dsp:txXfrm>
    </dsp:sp>
    <dsp:sp modelId="{23EF9073-BCC2-4FAB-AE94-01EAF751FBEA}">
      <dsp:nvSpPr>
        <dsp:cNvPr id="0" name=""/>
        <dsp:cNvSpPr/>
      </dsp:nvSpPr>
      <dsp:spPr>
        <a:xfrm rot="5400000">
          <a:off x="4883809" y="3164967"/>
          <a:ext cx="214579" cy="257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1926202"/>
            <a:satOff val="23814"/>
            <a:lumOff val="-7763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000" kern="1200"/>
        </a:p>
      </dsp:txBody>
      <dsp:txXfrm rot="-5400000">
        <a:off x="4913850" y="3186425"/>
        <a:ext cx="154497" cy="150205"/>
      </dsp:txXfrm>
    </dsp:sp>
    <dsp:sp modelId="{07EE9A1A-16A8-4D7D-86C1-1F0778B5A37B}">
      <dsp:nvSpPr>
        <dsp:cNvPr id="0" name=""/>
        <dsp:cNvSpPr/>
      </dsp:nvSpPr>
      <dsp:spPr>
        <a:xfrm>
          <a:off x="0" y="3436767"/>
          <a:ext cx="9982199" cy="572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140224"/>
                <a:satOff val="26460"/>
                <a:lumOff val="-8626"/>
                <a:alphaOff val="0"/>
                <a:tint val="92000"/>
                <a:satMod val="170000"/>
              </a:schemeClr>
            </a:gs>
            <a:gs pos="15000">
              <a:schemeClr val="accent4">
                <a:hueOff val="-2140224"/>
                <a:satOff val="26460"/>
                <a:lumOff val="-8626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2140224"/>
                <a:satOff val="26460"/>
                <a:lumOff val="-8626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2140224"/>
                <a:satOff val="26460"/>
                <a:lumOff val="-8626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2140224"/>
                <a:satOff val="26460"/>
                <a:lumOff val="-8626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Развитие культуры  </a:t>
          </a:r>
          <a:r>
            <a:rPr lang="ru-RU" sz="1600" kern="1200" dirty="0" smtClean="0">
              <a:solidFill>
                <a:schemeClr val="tx1"/>
              </a:solidFill>
            </a:rPr>
            <a:t>(</a:t>
          </a:r>
          <a:r>
            <a:rPr lang="en-US" sz="1600" kern="1200" dirty="0" smtClean="0">
              <a:solidFill>
                <a:schemeClr val="tx1"/>
              </a:solidFill>
            </a:rPr>
            <a:t>5 456,5</a:t>
          </a:r>
          <a:r>
            <a:rPr lang="ru-RU" sz="1600" kern="1200" dirty="0" smtClean="0">
              <a:solidFill>
                <a:schemeClr val="tx1"/>
              </a:solidFill>
            </a:rPr>
            <a:t>тыс</a:t>
          </a:r>
          <a:r>
            <a:rPr lang="ru-RU" sz="1600" kern="1200" dirty="0" smtClean="0">
              <a:solidFill>
                <a:schemeClr val="tx1"/>
              </a:solidFill>
            </a:rPr>
            <a:t>. рублей – </a:t>
          </a:r>
          <a:r>
            <a:rPr lang="en-US" sz="1600" kern="1200" dirty="0" smtClean="0">
              <a:solidFill>
                <a:schemeClr val="tx1"/>
              </a:solidFill>
            </a:rPr>
            <a:t>33,72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smtClean="0">
              <a:solidFill>
                <a:schemeClr val="tx1"/>
              </a:solidFill>
            </a:rPr>
            <a:t>%)</a:t>
          </a:r>
          <a:endParaRPr lang="ru-RU" sz="1600" kern="1200" dirty="0">
            <a:solidFill>
              <a:schemeClr val="tx1"/>
            </a:solidFill>
          </a:endParaRPr>
        </a:p>
      </dsp:txBody>
      <dsp:txXfrm>
        <a:off x="16759" y="3453526"/>
        <a:ext cx="9948681" cy="538693"/>
      </dsp:txXfrm>
    </dsp:sp>
    <dsp:sp modelId="{1A678D08-D744-4705-AA74-D33A2932CA6F}">
      <dsp:nvSpPr>
        <dsp:cNvPr id="0" name=""/>
        <dsp:cNvSpPr/>
      </dsp:nvSpPr>
      <dsp:spPr>
        <a:xfrm rot="5400000">
          <a:off x="4864636" y="4048850"/>
          <a:ext cx="252926" cy="257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2568269"/>
            <a:satOff val="31752"/>
            <a:lumOff val="-10351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kern="1200"/>
        </a:p>
      </dsp:txBody>
      <dsp:txXfrm rot="-5400000">
        <a:off x="4913850" y="4051135"/>
        <a:ext cx="154497" cy="177048"/>
      </dsp:txXfrm>
    </dsp:sp>
    <dsp:sp modelId="{388F7450-73FB-4ECD-9633-88B423F480A8}">
      <dsp:nvSpPr>
        <dsp:cNvPr id="0" name=""/>
        <dsp:cNvSpPr/>
      </dsp:nvSpPr>
      <dsp:spPr>
        <a:xfrm>
          <a:off x="-8724" y="4346215"/>
          <a:ext cx="9999647" cy="572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2675280"/>
                <a:satOff val="33075"/>
                <a:lumOff val="-10782"/>
                <a:alphaOff val="0"/>
                <a:tint val="92000"/>
                <a:satMod val="170000"/>
              </a:schemeClr>
            </a:gs>
            <a:gs pos="15000">
              <a:schemeClr val="accent4">
                <a:hueOff val="-2675280"/>
                <a:satOff val="33075"/>
                <a:lumOff val="-10782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2675280"/>
                <a:satOff val="33075"/>
                <a:lumOff val="-10782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2675280"/>
                <a:satOff val="33075"/>
                <a:lumOff val="-10782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2675280"/>
                <a:satOff val="33075"/>
                <a:lumOff val="-10782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</a:rPr>
            <a:t>Социальные программы  (</a:t>
          </a:r>
          <a:r>
            <a:rPr lang="ru-RU" sz="1600" kern="1200" dirty="0" smtClean="0">
              <a:solidFill>
                <a:schemeClr val="tx1"/>
              </a:solidFill>
            </a:rPr>
            <a:t>4</a:t>
          </a:r>
          <a:r>
            <a:rPr lang="en-US" sz="1600" kern="1200" dirty="0" smtClean="0">
              <a:solidFill>
                <a:schemeClr val="tx1"/>
              </a:solidFill>
            </a:rPr>
            <a:t>79,9</a:t>
          </a:r>
          <a:r>
            <a:rPr lang="ru-RU" sz="1600" kern="1200" dirty="0" smtClean="0">
              <a:solidFill>
                <a:schemeClr val="tx1"/>
              </a:solidFill>
            </a:rPr>
            <a:t>тыс</a:t>
          </a:r>
          <a:r>
            <a:rPr lang="ru-RU" sz="1600" kern="1200" dirty="0" smtClean="0">
              <a:solidFill>
                <a:schemeClr val="tx1"/>
              </a:solidFill>
            </a:rPr>
            <a:t>. рублей – </a:t>
          </a:r>
          <a:r>
            <a:rPr lang="en-US" sz="1600" kern="1200" dirty="0" smtClean="0">
              <a:solidFill>
                <a:schemeClr val="tx1"/>
              </a:solidFill>
            </a:rPr>
            <a:t>3,97</a:t>
          </a:r>
          <a:r>
            <a:rPr lang="ru-RU" sz="1600" kern="1200" dirty="0" smtClean="0">
              <a:solidFill>
                <a:schemeClr val="tx1"/>
              </a:solidFill>
            </a:rPr>
            <a:t> </a:t>
          </a:r>
          <a:r>
            <a:rPr lang="ru-RU" sz="1600" kern="1200" dirty="0" smtClean="0">
              <a:solidFill>
                <a:schemeClr val="tx1"/>
              </a:solidFill>
            </a:rPr>
            <a:t>%)</a:t>
          </a:r>
          <a:endParaRPr lang="ru-RU" sz="1600" kern="1200" dirty="0"/>
        </a:p>
      </dsp:txBody>
      <dsp:txXfrm>
        <a:off x="8035" y="4362974"/>
        <a:ext cx="9966129" cy="538693"/>
      </dsp:txXfrm>
    </dsp:sp>
    <dsp:sp modelId="{AB102E28-DBAB-44EA-89C6-76A2E6449CDE}">
      <dsp:nvSpPr>
        <dsp:cNvPr id="0" name=""/>
        <dsp:cNvSpPr/>
      </dsp:nvSpPr>
      <dsp:spPr>
        <a:xfrm rot="5400000">
          <a:off x="4902983" y="4907168"/>
          <a:ext cx="176231" cy="257495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-3210336"/>
            <a:satOff val="39690"/>
            <a:lumOff val="-12939"/>
            <a:alphaOff val="0"/>
          </a:schemeClr>
        </a:soli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355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800" kern="1200"/>
        </a:p>
      </dsp:txBody>
      <dsp:txXfrm rot="-5400000">
        <a:off x="4913851" y="4947800"/>
        <a:ext cx="154497" cy="123362"/>
      </dsp:txXfrm>
    </dsp:sp>
    <dsp:sp modelId="{0B842741-33B0-4CF0-8642-B7331F37DF90}">
      <dsp:nvSpPr>
        <dsp:cNvPr id="0" name=""/>
        <dsp:cNvSpPr/>
      </dsp:nvSpPr>
      <dsp:spPr>
        <a:xfrm>
          <a:off x="-8734" y="5153403"/>
          <a:ext cx="9999667" cy="57221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-3210336"/>
                <a:satOff val="39690"/>
                <a:lumOff val="-12939"/>
                <a:alphaOff val="0"/>
                <a:tint val="92000"/>
                <a:satMod val="170000"/>
              </a:schemeClr>
            </a:gs>
            <a:gs pos="15000">
              <a:schemeClr val="accent4">
                <a:hueOff val="-3210336"/>
                <a:satOff val="39690"/>
                <a:lumOff val="-12939"/>
                <a:alphaOff val="0"/>
                <a:tint val="92000"/>
                <a:shade val="99000"/>
                <a:satMod val="170000"/>
              </a:schemeClr>
            </a:gs>
            <a:gs pos="62000">
              <a:schemeClr val="accent4">
                <a:hueOff val="-3210336"/>
                <a:satOff val="39690"/>
                <a:lumOff val="-12939"/>
                <a:alphaOff val="0"/>
                <a:tint val="96000"/>
                <a:shade val="80000"/>
                <a:satMod val="170000"/>
              </a:schemeClr>
            </a:gs>
            <a:gs pos="97000">
              <a:schemeClr val="accent4">
                <a:hueOff val="-3210336"/>
                <a:satOff val="39690"/>
                <a:lumOff val="-12939"/>
                <a:alphaOff val="0"/>
                <a:tint val="98000"/>
                <a:shade val="63000"/>
                <a:satMod val="170000"/>
              </a:schemeClr>
            </a:gs>
            <a:gs pos="100000">
              <a:schemeClr val="accent4">
                <a:hueOff val="-3210336"/>
                <a:satOff val="39690"/>
                <a:lumOff val="-12939"/>
                <a:alphaOff val="0"/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  <a:ln>
          <a:noFill/>
        </a:ln>
        <a:effectLst>
          <a:outerShdw blurRad="63500" dist="25400" dir="5400000" rotWithShape="0">
            <a:srgbClr val="000000">
              <a:alpha val="43137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/>
            <a:t>Муниципальная политика – </a:t>
          </a:r>
          <a:r>
            <a:rPr lang="ru-RU" sz="1600" kern="1200" dirty="0" smtClean="0"/>
            <a:t>1</a:t>
          </a:r>
          <a:r>
            <a:rPr lang="en-US" sz="1600" kern="1200" dirty="0" smtClean="0"/>
            <a:t>,8</a:t>
          </a:r>
          <a:r>
            <a:rPr lang="ru-RU" sz="1600" kern="1200" dirty="0" smtClean="0"/>
            <a:t> </a:t>
          </a:r>
          <a:r>
            <a:rPr lang="ru-RU" sz="1600" kern="1200" dirty="0" smtClean="0"/>
            <a:t>тыс. рублей – </a:t>
          </a:r>
          <a:r>
            <a:rPr lang="ru-RU" sz="1600" kern="1200" dirty="0" smtClean="0"/>
            <a:t>0,</a:t>
          </a:r>
          <a:r>
            <a:rPr lang="en-US" sz="1600" kern="1200" dirty="0" smtClean="0"/>
            <a:t>0</a:t>
          </a:r>
          <a:r>
            <a:rPr lang="ru-RU" sz="1600" kern="1200" dirty="0" smtClean="0"/>
            <a:t>1 </a:t>
          </a:r>
          <a:r>
            <a:rPr lang="ru-RU" sz="1600" kern="1200" dirty="0" smtClean="0"/>
            <a:t>%</a:t>
          </a:r>
          <a:endParaRPr lang="ru-RU" sz="1600" kern="1200" dirty="0"/>
        </a:p>
      </dsp:txBody>
      <dsp:txXfrm>
        <a:off x="8025" y="5170162"/>
        <a:ext cx="9966149" cy="53869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1">
  <dgm:title val=""/>
  <dgm:desc val=""/>
  <dgm:catLst>
    <dgm:cat type="relationship" pri="7000"/>
    <dgm:cat type="process" pri="3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0.1"/>
          <dgm:constr type="diam" refType="w" refFor="ch" refPtType="node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2"/>
        </dgm:constrLst>
      </dgm:if>
      <dgm:if name="Name13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15"/>
        </dgm:constrLst>
      </dgm:if>
      <dgm:if name="Name14" axis="ch" ptType="node" func="cnt" op="equ" val="10">
        <dgm:constrLst>
          <dgm:constr type="primFontSz" for="ch" ptType="node" op="lte" val="65"/>
          <dgm:constr type="w" for="ch" ptType="node" refType="w"/>
          <dgm:constr type="h" for="ch" ptType="node" refType="w" refFor="ch" refPtType="node"/>
          <dgm:constr type="sibSp" refType="w" refFor="ch" refPtType="node" fact="-0.24"/>
        </dgm:constrLst>
      </dgm:if>
      <dgm:else name="Name15">
        <dgm:constrLst>
          <dgm:constr type="primFontSz" for="ch" ptType="node" op="equ" val="65"/>
          <dgm:constr type="w" for="ch" ptType="node" refType="w"/>
          <dgm:constr type="h" for="ch" ptType="node" refType="w" refFor="ch" refPtType="node"/>
          <dgm:constr type="sibSp" refType="w" refFor="ch" refPtType="node" fact="-0.35"/>
        </dgm:constrLst>
      </dgm:else>
    </dgm:choose>
    <dgm:ruleLst/>
    <dgm:forEach name="Name16" axis="ch" ptType="node">
      <dgm:layoutNode name="arrow">
        <dgm:varLst>
          <dgm:bulletEnabled val="1"/>
        </dgm:varLst>
        <dgm:alg type="tx"/>
        <dgm:shape xmlns:r="http://schemas.openxmlformats.org/officeDocument/2006/relationships" type="up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1">
  <dgm:title val=""/>
  <dgm:desc val=""/>
  <dgm:catLst>
    <dgm:cat type="process" pri="1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1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2"/>
      </dgm:ptLst>
      <dgm:cxnLst>
        <dgm:cxn modelId="3" srcId="0" destId="1" srcOrd="0" destOrd="0"/>
        <dgm:cxn modelId="4" srcId="0" destId="2" srcOrd="0" destOrd="0"/>
        <dgm:cxn modelId="5" srcId="1" destId="11" srcOrd="0" destOrd="0"/>
        <dgm:cxn modelId="6" srcId="2" destId="2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L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R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header" refType="h"/>
      <dgm:constr type="w" for="des" forName="header" refType="h" refFor="des" refForName="header" op="equ" fact="4"/>
      <dgm:constr type="h" for="des" forName="child" refType="h" refFor="des" refForName="header" op="equ"/>
      <dgm:constr type="w" for="des" forName="child" refType="w" refFor="des" refForName="header" op="equ"/>
      <dgm:constr type="w" for="ch" forName="hSp" refType="w" refFor="des" refForName="header" op="equ" fact="0.14"/>
      <dgm:constr type="h" for="des" forName="parTrans" refType="h" refFor="des" refForName="header" op="equ" fact="0.35"/>
      <dgm:constr type="h" for="des" forName="sibTrans" refType="h" refFor="des" refForName="parTrans" op="equ"/>
      <dgm:constr type="primFontSz" for="des" forName="child" op="equ" val="65"/>
      <dgm:constr type="primFontSz" for="des" forName="header" op="equ" val="65"/>
    </dgm:constrLst>
    <dgm:ruleLst/>
    <dgm:forEach name="Name4" axis="ch" ptType="node">
      <dgm:layoutNode name="vertFlow">
        <dgm:choose name="Name5">
          <dgm:if name="Name6" func="var" arg="dir" op="equ" val="norm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if>
          <dgm:else name="Name7">
            <dgm:alg type="lin">
              <dgm:param type="linDir" val="fromT"/>
              <dgm:param type="nodeHorzAlign" val="ctr"/>
              <dgm:param type="nodeVertAlign" val="t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header" styleLbl="node1"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8" axis="ch" ptType="parTrans" cnt="1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w" refType="h"/>
              <dgm:constr type="connDist"/>
              <dgm:constr type="wArH" refType="h" fact="0.25"/>
              <dgm:constr type="hArH" refType="wArH" fact="2"/>
              <dgm:constr type="stemThick" refType="hArH" fact="0.667"/>
              <dgm:constr type="begPad" refType="connDist" fact="0.25"/>
              <dgm:constr type="endPad" refType="connDist" fact="0.25"/>
            </dgm:constrLst>
            <dgm:ruleLst/>
          </dgm:layoutNode>
        </dgm:forEach>
        <dgm:forEach name="Name9" axis="ch" ptType="node">
          <dgm:layoutNode name="child" styleLbl="alignAccFollowNode1">
            <dgm:varLst>
              <dgm:chMax val="0"/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  <dgm:forEach name="Name10" axis="followSib" ptType="sibTrans" cnt="1">
            <dgm:layoutNode name="sibTrans" styleLbl="sibTrans2D1">
              <dgm:alg type="conn">
                <dgm:param type="begPts" val="auto"/>
                <dgm:param type="endPts" val="auto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w" refType="h"/>
                <dgm:constr type="connDist"/>
                <dgm:constr type="wArH" refType="h" fact="0.25"/>
                <dgm:constr type="hArH" refType="wArH" fact="2"/>
                <dgm:constr type="stemThick" refType="hArH" fact="0.667"/>
                <dgm:constr type="begPad" refType="w" fact="0.25"/>
                <dgm:constr type="endPad" refType="w" fact="0.25"/>
              </dgm:constrLst>
              <dgm:ruleLst/>
            </dgm:layoutNode>
          </dgm:forEach>
        </dgm:forEach>
      </dgm:layoutNode>
      <dgm:choose name="Name11">
        <dgm:if name="Name12" axis="self" ptType="node" func="revPos" op="gte" val="2">
          <dgm:layoutNode name="h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3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2">
  <dgm:title val=""/>
  <dgm:desc val=""/>
  <dgm:catLst>
    <dgm:cat type="process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resizeHandles val="exact"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h" for="ch" ptType="node" refType="h"/>
      <dgm:constr type="h" for="ch" ptType="sibTrans" refType="h" refFor="ch" refPtType="node" fact="0.5"/>
      <dgm:constr type="w" for="ch" ptType="node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choose name="Name0">
          <dgm:if name="Name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2">
            <dgm:alg type="tx"/>
          </dgm:else>
        </dgm:choose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w" refType="h" fact="1.8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w" val="NaN" fact="4" max="NaN"/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w" refType="h" fact="0.9"/>
            <dgm:constr type="connDist"/>
            <dgm:constr type="wArH" refType="w" fact="0.5"/>
            <dgm:constr type="hArH" refType="w"/>
            <dgm:constr type="stemThick" refType="w" fact="0.6"/>
            <dgm:constr type="begPad" refType="connDist" fact="0.125"/>
            <dgm:constr type="endPad" refType="connDist" fact="0.125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0.24806</cdr:x>
      <cdr:y>0.51389</cdr:y>
    </cdr:from>
    <cdr:to>
      <cdr:x>0.32558</cdr:x>
      <cdr:y>0.58333</cdr:y>
    </cdr:to>
    <cdr:sp macro="" textlink="">
      <cdr:nvSpPr>
        <cdr:cNvPr id="21" name="Прямая со стрелкой 20"/>
        <cdr:cNvSpPr/>
      </cdr:nvSpPr>
      <cdr:spPr>
        <a:xfrm xmlns:a="http://schemas.openxmlformats.org/drawingml/2006/main">
          <a:off x="2438380" y="2819406"/>
          <a:ext cx="762020" cy="380994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rgbClr val="FF0000"/>
          </a:solidFill>
          <a:prstDash val="sysDash"/>
          <a:tailEnd type="triangle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0.4186</cdr:x>
      <cdr:y>0.65278</cdr:y>
    </cdr:from>
    <cdr:to>
      <cdr:x>0.48836</cdr:x>
      <cdr:y>0.72223</cdr:y>
    </cdr:to>
    <cdr:sp macro="" textlink="">
      <cdr:nvSpPr>
        <cdr:cNvPr id="22" name="Прямая со стрелкой 21"/>
        <cdr:cNvSpPr/>
      </cdr:nvSpPr>
      <cdr:spPr>
        <a:xfrm xmlns:a="http://schemas.openxmlformats.org/drawingml/2006/main">
          <a:off x="4114800" y="3581400"/>
          <a:ext cx="685726" cy="38103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rgbClr val="FF0000"/>
          </a:solidFill>
          <a:prstDash val="sysDash"/>
          <a:tailEnd type="triangle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0.5969</cdr:x>
      <cdr:y>0.68056</cdr:y>
    </cdr:from>
    <cdr:to>
      <cdr:x>0.64341</cdr:x>
      <cdr:y>0.73611</cdr:y>
    </cdr:to>
    <cdr:sp macro="" textlink="">
      <cdr:nvSpPr>
        <cdr:cNvPr id="23" name="Прямая со стрелкой 22"/>
        <cdr:cNvSpPr/>
      </cdr:nvSpPr>
      <cdr:spPr>
        <a:xfrm xmlns:a="http://schemas.openxmlformats.org/drawingml/2006/main" flipV="1">
          <a:off x="5867400" y="3733800"/>
          <a:ext cx="457200" cy="304800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rgbClr val="FF0000"/>
          </a:solidFill>
          <a:prstDash val="sysDash"/>
          <a:tailEnd type="triangle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0.74931</cdr:x>
      <cdr:y>0.61111</cdr:y>
    </cdr:from>
    <cdr:to>
      <cdr:x>0.81395</cdr:x>
      <cdr:y>0.69444</cdr:y>
    </cdr:to>
    <cdr:sp macro="" textlink="">
      <cdr:nvSpPr>
        <cdr:cNvPr id="24" name="Прямая со стрелкой 23"/>
        <cdr:cNvSpPr/>
      </cdr:nvSpPr>
      <cdr:spPr>
        <a:xfrm xmlns:a="http://schemas.openxmlformats.org/drawingml/2006/main" flipV="1">
          <a:off x="7365616" y="3352800"/>
          <a:ext cx="635384" cy="457164"/>
        </a:xfrm>
        <a:prstGeom xmlns:a="http://schemas.openxmlformats.org/drawingml/2006/main" prst="straightConnector1">
          <a:avLst/>
        </a:prstGeom>
        <a:noFill xmlns:a="http://schemas.openxmlformats.org/drawingml/2006/main"/>
        <a:ln xmlns:a="http://schemas.openxmlformats.org/drawingml/2006/main" w="38100" cap="flat" cmpd="sng" algn="ctr">
          <a:solidFill>
            <a:srgbClr val="FF0000"/>
          </a:solidFill>
          <a:prstDash val="sysDash"/>
          <a:tailEnd type="triangle"/>
        </a:ln>
        <a:effectLst xmlns:a="http://schemas.openxmlformats.org/drawingml/2006/main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0.18605</cdr:x>
      <cdr:y>0.20833</cdr:y>
    </cdr:from>
    <cdr:to>
      <cdr:x>0.27907</cdr:x>
      <cdr:y>0.26389</cdr:y>
    </cdr:to>
    <cdr:sp macro="" textlink="">
      <cdr:nvSpPr>
        <cdr:cNvPr id="28" name="TextBox 27"/>
        <cdr:cNvSpPr txBox="1"/>
      </cdr:nvSpPr>
      <cdr:spPr>
        <a:xfrm xmlns:a="http://schemas.openxmlformats.org/drawingml/2006/main">
          <a:off x="1828800" y="1143000"/>
          <a:ext cx="914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0.25876</cdr:x>
      <cdr:y>0.47312</cdr:y>
    </cdr:from>
    <cdr:to>
      <cdr:x>0.32853</cdr:x>
      <cdr:y>0.52867</cdr:y>
    </cdr:to>
    <cdr:sp macro="" textlink="">
      <cdr:nvSpPr>
        <cdr:cNvPr id="32" name="TextBox 1"/>
        <cdr:cNvSpPr txBox="1"/>
      </cdr:nvSpPr>
      <cdr:spPr>
        <a:xfrm xmlns:a="http://schemas.openxmlformats.org/drawingml/2006/main" rot="1402924">
          <a:off x="2543544" y="2595741"/>
          <a:ext cx="685825" cy="30477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61,7%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0.41587</cdr:x>
      <cdr:y>0.56751</cdr:y>
    </cdr:from>
    <cdr:to>
      <cdr:x>0.48564</cdr:x>
      <cdr:y>0.63695</cdr:y>
    </cdr:to>
    <cdr:sp macro="" textlink="">
      <cdr:nvSpPr>
        <cdr:cNvPr id="34" name="TextBox 1"/>
        <cdr:cNvSpPr txBox="1"/>
      </cdr:nvSpPr>
      <cdr:spPr>
        <a:xfrm xmlns:a="http://schemas.openxmlformats.org/drawingml/2006/main" rot="1730379">
          <a:off x="4087953" y="3113582"/>
          <a:ext cx="685825" cy="3809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60,3  %</a:t>
          </a:r>
          <a:endParaRPr lang="ru-RU" sz="1200" b="1" dirty="0"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0.58798</cdr:x>
      <cdr:y>0.64236</cdr:y>
    </cdr:from>
    <cdr:to>
      <cdr:x>0.66664</cdr:x>
      <cdr:y>0.72735</cdr:y>
    </cdr:to>
    <cdr:sp macro="" textlink="">
      <cdr:nvSpPr>
        <cdr:cNvPr id="37" name="TextBox 1"/>
        <cdr:cNvSpPr txBox="1"/>
      </cdr:nvSpPr>
      <cdr:spPr>
        <a:xfrm xmlns:a="http://schemas.openxmlformats.org/drawingml/2006/main" rot="19570665">
          <a:off x="5779708" y="3524267"/>
          <a:ext cx="773212" cy="4662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90,1 %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0.73937</cdr:x>
      <cdr:y>0.59013</cdr:y>
    </cdr:from>
    <cdr:to>
      <cdr:x>0.81279</cdr:x>
      <cdr:y>0.64415</cdr:y>
    </cdr:to>
    <cdr:sp macro="" textlink="">
      <cdr:nvSpPr>
        <cdr:cNvPr id="39" name="TextBox 1"/>
        <cdr:cNvSpPr txBox="1"/>
      </cdr:nvSpPr>
      <cdr:spPr>
        <a:xfrm xmlns:a="http://schemas.openxmlformats.org/drawingml/2006/main" rot="19504358">
          <a:off x="7267863" y="3237665"/>
          <a:ext cx="721704" cy="296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r>
            <a:rPr lang="ru-RU" sz="1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84,2%</a:t>
          </a:r>
          <a:endParaRPr lang="ru-RU" sz="12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0.08933</cdr:x>
      <cdr:y>0.05579</cdr:y>
    </cdr:from>
    <cdr:to>
      <cdr:x>0.98943</cdr:x>
      <cdr:y>0.12664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85786" y="285385"/>
          <a:ext cx="8924964" cy="36239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1,54 % - Инициативные платежи</a:t>
          </a:r>
        </a:p>
        <a:p xmlns:a="http://schemas.openxmlformats.org/drawingml/2006/main">
          <a:pPr algn="r"/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0.08933</cdr:x>
      <cdr:y>0.16656</cdr:y>
    </cdr:from>
    <cdr:to>
      <cdr:x>0.98943</cdr:x>
      <cdr:y>0.2455</cdr:y>
    </cdr:to>
    <cdr:sp macro="" textlink="">
      <cdr:nvSpPr>
        <cdr:cNvPr id="3" name="TextBox 1"/>
        <cdr:cNvSpPr txBox="1"/>
      </cdr:nvSpPr>
      <cdr:spPr>
        <a:xfrm xmlns:a="http://schemas.openxmlformats.org/drawingml/2006/main">
          <a:off x="885786" y="851967"/>
          <a:ext cx="8924964" cy="4037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0,05 % - Штрафы, санкции, возмещение ущерба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0.08933</cdr:x>
      <cdr:y>0.27425</cdr:y>
    </cdr:from>
    <cdr:to>
      <cdr:x>0.98943</cdr:x>
      <cdr:y>0.34915</cdr:y>
    </cdr:to>
    <cdr:sp macro="" textlink="">
      <cdr:nvSpPr>
        <cdr:cNvPr id="4" name="TextBox 1"/>
        <cdr:cNvSpPr txBox="1"/>
      </cdr:nvSpPr>
      <cdr:spPr>
        <a:xfrm xmlns:a="http://schemas.openxmlformats.org/drawingml/2006/main">
          <a:off x="885786" y="1402778"/>
          <a:ext cx="8924964" cy="3831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0,12 % - Гос. пошлина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0.08933</cdr:x>
      <cdr:y>0.40633</cdr:y>
    </cdr:from>
    <cdr:to>
      <cdr:x>0.98943</cdr:x>
      <cdr:y>0.48122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885786" y="2078323"/>
          <a:ext cx="8924964" cy="38305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60,43 % - Земельный налог</a:t>
          </a:r>
        </a:p>
        <a:p xmlns:a="http://schemas.openxmlformats.org/drawingml/2006/main">
          <a:pPr algn="r"/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0.08933</cdr:x>
      <cdr:y>0.5196</cdr:y>
    </cdr:from>
    <cdr:to>
      <cdr:x>0.98943</cdr:x>
      <cdr:y>0.59855</cdr:y>
    </cdr:to>
    <cdr:sp macro="" textlink="">
      <cdr:nvSpPr>
        <cdr:cNvPr id="6" name="TextBox 1"/>
        <cdr:cNvSpPr txBox="1"/>
      </cdr:nvSpPr>
      <cdr:spPr>
        <a:xfrm xmlns:a="http://schemas.openxmlformats.org/drawingml/2006/main">
          <a:off x="885786" y="2657710"/>
          <a:ext cx="8924964" cy="40382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2,71 % - Налог на имущество физических лиц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0.08933</cdr:x>
      <cdr:y>0.63831</cdr:y>
    </cdr:from>
    <cdr:to>
      <cdr:x>0.98943</cdr:x>
      <cdr:y>0.71523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885786" y="3264915"/>
          <a:ext cx="8924964" cy="39344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1,05 % - Доходы </a:t>
          </a:r>
          <a:r>
            <a: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от использования имущества</a:t>
          </a:r>
        </a:p>
      </cdr:txBody>
    </cdr:sp>
  </cdr:relSizeAnchor>
  <cdr:relSizeAnchor xmlns:cdr="http://schemas.openxmlformats.org/drawingml/2006/chartDrawing">
    <cdr:from>
      <cdr:x>0.08453</cdr:x>
      <cdr:y>0.87247</cdr:y>
    </cdr:from>
    <cdr:to>
      <cdr:x>0.98463</cdr:x>
      <cdr:y>1</cdr:y>
    </cdr:to>
    <cdr:sp macro="" textlink="">
      <cdr:nvSpPr>
        <cdr:cNvPr id="8" name="TextBox 1"/>
        <cdr:cNvSpPr txBox="1"/>
      </cdr:nvSpPr>
      <cdr:spPr>
        <a:xfrm xmlns:a="http://schemas.openxmlformats.org/drawingml/2006/main">
          <a:off x="838159" y="4462619"/>
          <a:ext cx="8924964" cy="65230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16,89 % - НДФЛ</a:t>
          </a:r>
          <a:endParaRPr lang="ru-RU" sz="18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cdr:txBody>
    </cdr:sp>
  </cdr:relSizeAnchor>
  <cdr:relSizeAnchor xmlns:cdr="http://schemas.openxmlformats.org/drawingml/2006/chartDrawing">
    <cdr:from>
      <cdr:x>0.08933</cdr:x>
      <cdr:y>0.75143</cdr:y>
    </cdr:from>
    <cdr:to>
      <cdr:x>0.98943</cdr:x>
      <cdr:y>0.8324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885786" y="3843494"/>
          <a:ext cx="8924964" cy="41415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r"/>
          <a:r>
            <a:rPr lang="ru-RU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17,21 % - Налог </a:t>
          </a:r>
          <a:r>
            <a:rPr lang="ru-RU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на совокупный доход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0.24427</cdr:x>
      <cdr:y>0.51775</cdr:y>
    </cdr:from>
    <cdr:to>
      <cdr:x>0.29771</cdr:x>
      <cdr:y>0.58455</cdr:y>
    </cdr:to>
    <cdr:sp macro="" textlink="">
      <cdr:nvSpPr>
        <cdr:cNvPr id="3" name="Прямая со стрелкой 2"/>
        <cdr:cNvSpPr/>
      </cdr:nvSpPr>
      <cdr:spPr>
        <a:xfrm xmlns:a="http://schemas.openxmlformats.org/drawingml/2006/main">
          <a:off x="2438401" y="2362200"/>
          <a:ext cx="533385" cy="304785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0.72734</cdr:x>
      <cdr:y>0.55575</cdr:y>
    </cdr:from>
    <cdr:to>
      <cdr:x>0.78768</cdr:x>
      <cdr:y>0.62512</cdr:y>
    </cdr:to>
    <cdr:sp macro="" textlink="">
      <cdr:nvSpPr>
        <cdr:cNvPr id="6" name="TextBox 5"/>
        <cdr:cNvSpPr txBox="1"/>
      </cdr:nvSpPr>
      <cdr:spPr>
        <a:xfrm xmlns:a="http://schemas.openxmlformats.org/drawingml/2006/main" rot="9543641" flipV="1">
          <a:off x="7260408" y="2535577"/>
          <a:ext cx="602326" cy="31649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solidFill>
                <a:schemeClr val="tx1"/>
              </a:solidFill>
            </a:rPr>
            <a:t>110,8</a:t>
          </a:r>
          <a:r>
            <a:rPr lang="ru-RU" sz="1100" dirty="0" smtClean="0">
              <a:solidFill>
                <a:schemeClr val="tx1"/>
              </a:solidFill>
            </a:rPr>
            <a:t> %</a:t>
          </a:r>
          <a:endParaRPr lang="ru-RU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0.24664</cdr:x>
      <cdr:y>0.46054</cdr:y>
    </cdr:from>
    <cdr:to>
      <cdr:x>0.31563</cdr:x>
      <cdr:y>0.51747</cdr:y>
    </cdr:to>
    <cdr:sp macro="" textlink="">
      <cdr:nvSpPr>
        <cdr:cNvPr id="7" name="TextBox 6"/>
        <cdr:cNvSpPr txBox="1"/>
      </cdr:nvSpPr>
      <cdr:spPr>
        <a:xfrm xmlns:a="http://schemas.openxmlformats.org/drawingml/2006/main" rot="1326155">
          <a:off x="2461962" y="2101217"/>
          <a:ext cx="688672" cy="25974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solidFill>
                <a:schemeClr val="tx1"/>
              </a:solidFill>
            </a:rPr>
            <a:t>1661,6</a:t>
          </a:r>
          <a:r>
            <a:rPr lang="ru-RU" sz="1100" dirty="0" smtClean="0">
              <a:solidFill>
                <a:schemeClr val="tx1"/>
              </a:solidFill>
            </a:rPr>
            <a:t>%</a:t>
          </a:r>
          <a:endParaRPr lang="ru-RU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0.40649</cdr:x>
      <cdr:y>0.60072</cdr:y>
    </cdr:from>
    <cdr:to>
      <cdr:x>0.47835</cdr:x>
      <cdr:y>0.65709</cdr:y>
    </cdr:to>
    <cdr:sp macro="" textlink="">
      <cdr:nvSpPr>
        <cdr:cNvPr id="8" name="TextBox 7"/>
        <cdr:cNvSpPr txBox="1"/>
      </cdr:nvSpPr>
      <cdr:spPr>
        <a:xfrm xmlns:a="http://schemas.openxmlformats.org/drawingml/2006/main" rot="21165826">
          <a:off x="4057664" y="2740770"/>
          <a:ext cx="717321" cy="25718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dirty="0" smtClean="0">
              <a:solidFill>
                <a:schemeClr val="tx1"/>
              </a:solidFill>
            </a:rPr>
            <a:t>109,</a:t>
          </a:r>
          <a:r>
            <a:rPr lang="ru-RU" sz="1100" dirty="0" smtClean="0">
              <a:solidFill>
                <a:schemeClr val="tx1"/>
              </a:solidFill>
            </a:rPr>
            <a:t>3%</a:t>
          </a:r>
          <a:endParaRPr lang="ru-RU" sz="11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0.40458</cdr:x>
      <cdr:y>0.65136</cdr:y>
    </cdr:from>
    <cdr:to>
      <cdr:x>0.47328</cdr:x>
      <cdr:y>0.70146</cdr:y>
    </cdr:to>
    <cdr:sp macro="" textlink="">
      <cdr:nvSpPr>
        <cdr:cNvPr id="10" name="Прямая со стрелкой 9"/>
        <cdr:cNvSpPr/>
      </cdr:nvSpPr>
      <cdr:spPr>
        <a:xfrm xmlns:a="http://schemas.openxmlformats.org/drawingml/2006/main" flipV="1">
          <a:off x="4038601" y="2971800"/>
          <a:ext cx="685803" cy="228614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0.58015</cdr:x>
      <cdr:y>0.66806</cdr:y>
    </cdr:from>
    <cdr:to>
      <cdr:x>0.63359</cdr:x>
      <cdr:y>0.71816</cdr:y>
    </cdr:to>
    <cdr:sp macro="" textlink="">
      <cdr:nvSpPr>
        <cdr:cNvPr id="11" name="Прямая со стрелкой 10"/>
        <cdr:cNvSpPr/>
      </cdr:nvSpPr>
      <cdr:spPr>
        <a:xfrm xmlns:a="http://schemas.openxmlformats.org/drawingml/2006/main" flipV="1">
          <a:off x="5791201" y="3048000"/>
          <a:ext cx="533400" cy="22860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0.75234</cdr:x>
      <cdr:y>0.63466</cdr:y>
    </cdr:from>
    <cdr:to>
      <cdr:x>0.79433</cdr:x>
      <cdr:y>0.66806</cdr:y>
    </cdr:to>
    <cdr:sp macro="" textlink="">
      <cdr:nvSpPr>
        <cdr:cNvPr id="12" name="Прямая со стрелкой 11"/>
        <cdr:cNvSpPr/>
      </cdr:nvSpPr>
      <cdr:spPr>
        <a:xfrm xmlns:a="http://schemas.openxmlformats.org/drawingml/2006/main" flipV="1">
          <a:off x="7510008" y="2895600"/>
          <a:ext cx="419153" cy="152387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ysClr val="windowText" lastClr="000000"/>
              </a:solidFill>
              <a:latin typeface="Calibri"/>
            </a:defRPr>
          </a:lvl1pPr>
          <a:lvl2pPr marL="457200" indent="0">
            <a:defRPr sz="1100">
              <a:solidFill>
                <a:sysClr val="windowText" lastClr="000000"/>
              </a:solidFill>
              <a:latin typeface="Calibri"/>
            </a:defRPr>
          </a:lvl2pPr>
          <a:lvl3pPr marL="914400" indent="0">
            <a:defRPr sz="1100">
              <a:solidFill>
                <a:sysClr val="windowText" lastClr="000000"/>
              </a:solidFill>
              <a:latin typeface="Calibri"/>
            </a:defRPr>
          </a:lvl3pPr>
          <a:lvl4pPr marL="1371600" indent="0">
            <a:defRPr sz="1100">
              <a:solidFill>
                <a:sysClr val="windowText" lastClr="000000"/>
              </a:solidFill>
              <a:latin typeface="Calibri"/>
            </a:defRPr>
          </a:lvl4pPr>
          <a:lvl5pPr marL="1828800" indent="0">
            <a:defRPr sz="1100">
              <a:solidFill>
                <a:sysClr val="windowText" lastClr="000000"/>
              </a:solidFill>
              <a:latin typeface="Calibri"/>
            </a:defRPr>
          </a:lvl5pPr>
          <a:lvl6pPr marL="2286000" indent="0">
            <a:defRPr sz="1100">
              <a:solidFill>
                <a:sysClr val="windowText" lastClr="000000"/>
              </a:solidFill>
              <a:latin typeface="Calibri"/>
            </a:defRPr>
          </a:lvl6pPr>
          <a:lvl7pPr marL="2743200" indent="0">
            <a:defRPr sz="1100">
              <a:solidFill>
                <a:sysClr val="windowText" lastClr="000000"/>
              </a:solidFill>
              <a:latin typeface="Calibri"/>
            </a:defRPr>
          </a:lvl7pPr>
          <a:lvl8pPr marL="3200400" indent="0">
            <a:defRPr sz="1100">
              <a:solidFill>
                <a:sysClr val="windowText" lastClr="000000"/>
              </a:solidFill>
              <a:latin typeface="Calibri"/>
            </a:defRPr>
          </a:lvl8pPr>
          <a:lvl9pPr marL="3657600" indent="0">
            <a:defRPr sz="1100">
              <a:solidFill>
                <a:sysClr val="windowText" lastClr="000000"/>
              </a:solidFill>
              <a:latin typeface="Calibri"/>
            </a:defRPr>
          </a:lvl9pPr>
        </a:lstStyle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0.57541</cdr:x>
      <cdr:y>0.60275</cdr:y>
    </cdr:from>
    <cdr:to>
      <cdr:x>0.62906</cdr:x>
      <cdr:y>0.66055</cdr:y>
    </cdr:to>
    <cdr:sp macro="" textlink="">
      <cdr:nvSpPr>
        <cdr:cNvPr id="14" name="TextBox 1"/>
        <cdr:cNvSpPr txBox="1"/>
      </cdr:nvSpPr>
      <cdr:spPr>
        <a:xfrm xmlns:a="http://schemas.openxmlformats.org/drawingml/2006/main" rot="20409641">
          <a:off x="5743859" y="2750052"/>
          <a:ext cx="535546" cy="26371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Calibri"/>
            </a:defRPr>
          </a:lvl1pPr>
          <a:lvl2pPr marL="457200" indent="0">
            <a:defRPr sz="1100">
              <a:latin typeface="Calibri"/>
            </a:defRPr>
          </a:lvl2pPr>
          <a:lvl3pPr marL="914400" indent="0">
            <a:defRPr sz="1100">
              <a:latin typeface="Calibri"/>
            </a:defRPr>
          </a:lvl3pPr>
          <a:lvl4pPr marL="1371600" indent="0">
            <a:defRPr sz="1100">
              <a:latin typeface="Calibri"/>
            </a:defRPr>
          </a:lvl4pPr>
          <a:lvl5pPr marL="1828800" indent="0">
            <a:defRPr sz="1100">
              <a:latin typeface="Calibri"/>
            </a:defRPr>
          </a:lvl5pPr>
          <a:lvl6pPr marL="2286000" indent="0">
            <a:defRPr sz="1100">
              <a:latin typeface="Calibri"/>
            </a:defRPr>
          </a:lvl6pPr>
          <a:lvl7pPr marL="2743200" indent="0">
            <a:defRPr sz="1100">
              <a:latin typeface="Calibri"/>
            </a:defRPr>
          </a:lvl7pPr>
          <a:lvl8pPr marL="3200400" indent="0">
            <a:defRPr sz="1100">
              <a:latin typeface="Calibri"/>
            </a:defRPr>
          </a:lvl8pPr>
          <a:lvl9pPr marL="3657600" indent="0">
            <a:defRPr sz="1100">
              <a:latin typeface="Calibri"/>
            </a:defRPr>
          </a:lvl9pPr>
        </a:lstStyle>
        <a:p xmlns:a="http://schemas.openxmlformats.org/drawingml/2006/main">
          <a:pPr algn="ctr"/>
          <a:r>
            <a:rPr lang="ru-RU" dirty="0" smtClean="0">
              <a:solidFill>
                <a:schemeClr val="tx1"/>
              </a:solidFill>
            </a:rPr>
            <a:t>115,6</a:t>
          </a:r>
          <a:r>
            <a:rPr lang="ru-RU" sz="1100" dirty="0" smtClean="0">
              <a:solidFill>
                <a:schemeClr val="tx1"/>
              </a:solidFill>
            </a:rPr>
            <a:t>%</a:t>
          </a:r>
          <a:endParaRPr lang="ru-RU" sz="1100" dirty="0">
            <a:solidFill>
              <a:schemeClr val="tx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93" cy="340340"/>
          </a:xfrm>
          <a:prstGeom prst="rect">
            <a:avLst/>
          </a:prstGeom>
        </p:spPr>
        <p:txBody>
          <a:bodyPr vert="horz" lIns="88212" tIns="44106" rIns="88212" bIns="44106" rtlCol="0"/>
          <a:lstStyle>
            <a:lvl1pPr algn="l">
              <a:defRPr sz="1200"/>
            </a:lvl1pPr>
          </a:lstStyle>
          <a:p>
            <a:r>
              <a:rPr lang="ru-RU" smtClean="0"/>
              <a:t>Администрация Дегтевского сельского поселения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23992" y="0"/>
            <a:ext cx="4302693" cy="340340"/>
          </a:xfrm>
          <a:prstGeom prst="rect">
            <a:avLst/>
          </a:prstGeom>
        </p:spPr>
        <p:txBody>
          <a:bodyPr vert="horz" lIns="88212" tIns="44106" rIns="88212" bIns="44106" rtlCol="0"/>
          <a:lstStyle>
            <a:lvl1pPr algn="r">
              <a:defRPr sz="1200"/>
            </a:lvl1pPr>
          </a:lstStyle>
          <a:p>
            <a:fld id="{4ECA18F2-5F68-49B6-A750-343D9397CE5B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57336"/>
            <a:ext cx="4302693" cy="338821"/>
          </a:xfrm>
          <a:prstGeom prst="rect">
            <a:avLst/>
          </a:prstGeom>
        </p:spPr>
        <p:txBody>
          <a:bodyPr vert="horz" lIns="88212" tIns="44106" rIns="88212" bIns="4410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23992" y="6457336"/>
            <a:ext cx="4302693" cy="338821"/>
          </a:xfrm>
          <a:prstGeom prst="rect">
            <a:avLst/>
          </a:prstGeom>
        </p:spPr>
        <p:txBody>
          <a:bodyPr vert="horz" lIns="88212" tIns="44106" rIns="88212" bIns="44106" rtlCol="0" anchor="b"/>
          <a:lstStyle>
            <a:lvl1pPr algn="r">
              <a:defRPr sz="1200"/>
            </a:lvl1pPr>
          </a:lstStyle>
          <a:p>
            <a:fld id="{C5B517AF-6F81-4D56-B307-6D89F9BE1CD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94422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93" cy="340340"/>
          </a:xfrm>
          <a:prstGeom prst="rect">
            <a:avLst/>
          </a:prstGeom>
        </p:spPr>
        <p:txBody>
          <a:bodyPr vert="horz" lIns="88212" tIns="44106" rIns="88212" bIns="44106" rtlCol="0"/>
          <a:lstStyle>
            <a:lvl1pPr algn="l">
              <a:defRPr sz="1200"/>
            </a:lvl1pPr>
          </a:lstStyle>
          <a:p>
            <a:r>
              <a:rPr lang="ru-RU" smtClean="0"/>
              <a:t>Администрация Дегтевского сельского поселения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623992" y="0"/>
            <a:ext cx="4302693" cy="340340"/>
          </a:xfrm>
          <a:prstGeom prst="rect">
            <a:avLst/>
          </a:prstGeom>
        </p:spPr>
        <p:txBody>
          <a:bodyPr vert="horz" lIns="88212" tIns="44106" rIns="88212" bIns="44106" rtlCol="0"/>
          <a:lstStyle>
            <a:lvl1pPr algn="r">
              <a:defRPr sz="1200"/>
            </a:lvl1pPr>
          </a:lstStyle>
          <a:p>
            <a:fld id="{E3CC080F-FBD2-4B1B-A43C-60EE95F74961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162300" y="511175"/>
            <a:ext cx="3605213" cy="25479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12" tIns="44106" rIns="88212" bIns="44106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93285" y="3228669"/>
            <a:ext cx="7941655" cy="3058497"/>
          </a:xfrm>
          <a:prstGeom prst="rect">
            <a:avLst/>
          </a:prstGeom>
        </p:spPr>
        <p:txBody>
          <a:bodyPr vert="horz" lIns="88212" tIns="44106" rIns="88212" bIns="44106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457336"/>
            <a:ext cx="4302693" cy="338821"/>
          </a:xfrm>
          <a:prstGeom prst="rect">
            <a:avLst/>
          </a:prstGeom>
        </p:spPr>
        <p:txBody>
          <a:bodyPr vert="horz" lIns="88212" tIns="44106" rIns="88212" bIns="44106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623992" y="6457336"/>
            <a:ext cx="4302693" cy="338821"/>
          </a:xfrm>
          <a:prstGeom prst="rect">
            <a:avLst/>
          </a:prstGeom>
        </p:spPr>
        <p:txBody>
          <a:bodyPr vert="horz" lIns="88212" tIns="44106" rIns="88212" bIns="44106" rtlCol="0" anchor="b"/>
          <a:lstStyle>
            <a:lvl1pPr algn="r">
              <a:defRPr sz="1200"/>
            </a:lvl1pPr>
          </a:lstStyle>
          <a:p>
            <a:fld id="{DC247B83-ECEA-4BE9-9920-16EFEACDC98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836327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457156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914311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1371467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828622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2285778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2742933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3200089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3657245" algn="l" defTabSz="914311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247B83-ECEA-4BE9-9920-16EFEACDC987}" type="slidenum">
              <a:rPr lang="ru-RU" smtClean="0"/>
              <a:pPr/>
              <a:t>1</a:t>
            </a:fld>
            <a:endParaRPr lang="ru-RU"/>
          </a:p>
        </p:txBody>
      </p:sp>
      <p:sp>
        <p:nvSpPr>
          <p:cNvPr id="5" name="Верхний колонтитул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ru-RU" smtClean="0"/>
              <a:t>Администрация Дегтевского сельского поселения</a:t>
            </a:r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675299" y="396554"/>
            <a:ext cx="8661654" cy="1622129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675299" y="2038496"/>
            <a:ext cx="8661654" cy="1931106"/>
          </a:xfrm>
        </p:spPr>
        <p:txBody>
          <a:bodyPr tIns="0"/>
          <a:lstStyle>
            <a:lvl1pPr marL="31283" indent="0" algn="l">
              <a:buNone/>
              <a:defRPr sz="3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521391" indent="0" algn="ctr">
              <a:buNone/>
            </a:lvl2pPr>
            <a:lvl3pPr marL="1042782" indent="0" algn="ctr">
              <a:buNone/>
            </a:lvl3pPr>
            <a:lvl4pPr marL="1564173" indent="0" algn="ctr">
              <a:buNone/>
            </a:lvl4pPr>
            <a:lvl5pPr marL="2085564" indent="0" algn="ctr">
              <a:buNone/>
            </a:lvl5pPr>
            <a:lvl6pPr marL="2606954" indent="0" algn="ctr">
              <a:buNone/>
            </a:lvl6pPr>
            <a:lvl7pPr marL="3128345" indent="0" algn="ctr">
              <a:buNone/>
            </a:lvl7pPr>
            <a:lvl8pPr marL="3649736" indent="0" algn="ctr">
              <a:buNone/>
            </a:lvl8pPr>
            <a:lvl9pPr marL="4171127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467280-261F-4D92-9716-05370C3F8BCB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1077565" y="1557800"/>
            <a:ext cx="245948" cy="231733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353253" y="1482009"/>
            <a:ext cx="74854" cy="7052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5C62112-DEA3-47DF-B211-7D85C70C6ED0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020050" y="302612"/>
            <a:ext cx="2138680" cy="6447514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36675" y="302613"/>
            <a:ext cx="6505152" cy="644751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D06559-422C-4067-B8EE-287CD10CB139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4AD552-E6EA-4A0D-B7FF-F2558CA4ADAD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F4E2D6D-D611-4429-9CB6-F93361F15C48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669713" y="-60"/>
            <a:ext cx="8020050" cy="755656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5286" y="2865173"/>
            <a:ext cx="7485380" cy="2518833"/>
          </a:xfrm>
        </p:spPr>
        <p:txBody>
          <a:bodyPr anchor="t"/>
          <a:lstStyle>
            <a:lvl1pPr algn="l">
              <a:lnSpc>
                <a:spcPts val="5132"/>
              </a:lnSpc>
              <a:buNone/>
              <a:defRPr sz="46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5286" y="1175456"/>
            <a:ext cx="7485380" cy="1663479"/>
          </a:xfrm>
        </p:spPr>
        <p:txBody>
          <a:bodyPr anchor="b"/>
          <a:lstStyle>
            <a:lvl1pPr marL="20856" indent="0">
              <a:lnSpc>
                <a:spcPts val="2623"/>
              </a:lnSpc>
              <a:spcBef>
                <a:spcPts val="0"/>
              </a:spcBef>
              <a:buNone/>
              <a:defRPr sz="23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7A3ECDF-45C1-4A82-9811-9A25D239FAFC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673350" y="0"/>
            <a:ext cx="89112" cy="755656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540409" y="3101334"/>
            <a:ext cx="245948" cy="231733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816097" y="3025542"/>
            <a:ext cx="74854" cy="7052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864" y="302260"/>
            <a:ext cx="8768588" cy="1259417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678864" y="1679222"/>
            <a:ext cx="4277360" cy="513842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0092" y="1679222"/>
            <a:ext cx="4277360" cy="5138420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1A2E517-5ECF-4B5B-96C1-7291CBD87344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5685926"/>
            <a:ext cx="9624060" cy="1259417"/>
          </a:xfrm>
        </p:spPr>
        <p:txBody>
          <a:bodyPr anchor="ctr"/>
          <a:lstStyle>
            <a:lvl1pPr algn="ctr">
              <a:defRPr sz="51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670" y="361714"/>
            <a:ext cx="4705096" cy="705273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72995" indent="0" algn="l">
              <a:lnSpc>
                <a:spcPct val="100000"/>
              </a:lnSpc>
              <a:spcBef>
                <a:spcPts val="114"/>
              </a:spcBef>
              <a:buNone/>
              <a:defRPr sz="2200" b="0">
                <a:solidFill>
                  <a:schemeClr val="tx1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5453634" y="361714"/>
            <a:ext cx="4705096" cy="705273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72995" indent="0" algn="l">
              <a:lnSpc>
                <a:spcPct val="100000"/>
              </a:lnSpc>
              <a:spcBef>
                <a:spcPts val="114"/>
              </a:spcBef>
              <a:buNone/>
              <a:defRPr sz="2200" b="0">
                <a:solidFill>
                  <a:schemeClr val="tx1"/>
                </a:solidFill>
              </a:defRPr>
            </a:lvl1pPr>
            <a:lvl2pPr>
              <a:buNone/>
              <a:defRPr sz="2300" b="1"/>
            </a:lvl2pPr>
            <a:lvl3pPr>
              <a:buNone/>
              <a:defRPr sz="2100" b="1"/>
            </a:lvl3pPr>
            <a:lvl4pPr>
              <a:buNone/>
              <a:defRPr sz="1800" b="1"/>
            </a:lvl4pPr>
            <a:lvl5pPr>
              <a:buNone/>
              <a:defRPr sz="18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534670" y="1068065"/>
            <a:ext cx="4705096" cy="45339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48396" indent="-312835">
              <a:lnSpc>
                <a:spcPct val="100000"/>
              </a:lnSpc>
              <a:spcBef>
                <a:spcPts val="798"/>
              </a:spcBef>
              <a:defRPr sz="2700"/>
            </a:lvl1pPr>
            <a:lvl2pPr>
              <a:lnSpc>
                <a:spcPct val="100000"/>
              </a:lnSpc>
              <a:spcBef>
                <a:spcPts val="798"/>
              </a:spcBef>
              <a:defRPr sz="2300"/>
            </a:lvl2pPr>
            <a:lvl3pPr>
              <a:lnSpc>
                <a:spcPct val="100000"/>
              </a:lnSpc>
              <a:spcBef>
                <a:spcPts val="798"/>
              </a:spcBef>
              <a:defRPr sz="2100"/>
            </a:lvl3pPr>
            <a:lvl4pPr>
              <a:lnSpc>
                <a:spcPct val="100000"/>
              </a:lnSpc>
              <a:spcBef>
                <a:spcPts val="798"/>
              </a:spcBef>
              <a:defRPr sz="1800"/>
            </a:lvl4pPr>
            <a:lvl5pPr>
              <a:lnSpc>
                <a:spcPct val="100000"/>
              </a:lnSpc>
              <a:spcBef>
                <a:spcPts val="798"/>
              </a:spcBef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53634" y="1068065"/>
            <a:ext cx="4705096" cy="45339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448396" indent="-312835">
              <a:lnSpc>
                <a:spcPct val="100000"/>
              </a:lnSpc>
              <a:spcBef>
                <a:spcPts val="798"/>
              </a:spcBef>
              <a:defRPr sz="2700"/>
            </a:lvl1pPr>
            <a:lvl2pPr>
              <a:lnSpc>
                <a:spcPct val="100000"/>
              </a:lnSpc>
              <a:spcBef>
                <a:spcPts val="798"/>
              </a:spcBef>
              <a:defRPr sz="2300"/>
            </a:lvl2pPr>
            <a:lvl3pPr>
              <a:lnSpc>
                <a:spcPct val="100000"/>
              </a:lnSpc>
              <a:spcBef>
                <a:spcPts val="798"/>
              </a:spcBef>
              <a:defRPr sz="2100"/>
            </a:lvl3pPr>
            <a:lvl4pPr>
              <a:lnSpc>
                <a:spcPct val="100000"/>
              </a:lnSpc>
              <a:spcBef>
                <a:spcPts val="798"/>
              </a:spcBef>
              <a:defRPr sz="1800"/>
            </a:lvl4pPr>
            <a:lvl5pPr>
              <a:lnSpc>
                <a:spcPct val="100000"/>
              </a:lnSpc>
              <a:spcBef>
                <a:spcPts val="798"/>
              </a:spcBef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F34E29B-7C68-497F-A804-367CADD3B0EC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78864" y="302260"/>
            <a:ext cx="8768588" cy="1259417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512A898-B177-4AD3-A299-1D168C5A1C50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6967" y="0"/>
            <a:ext cx="9506433" cy="7556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68D55AB-6157-463C-BEF9-D8BF1C150987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186968" y="-60"/>
            <a:ext cx="85547" cy="755656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670" y="238857"/>
            <a:ext cx="4455583" cy="1280407"/>
          </a:xfrm>
          <a:ln>
            <a:noFill/>
          </a:ln>
        </p:spPr>
        <p:txBody>
          <a:bodyPr anchor="b"/>
          <a:lstStyle>
            <a:lvl1pPr algn="l">
              <a:lnSpc>
                <a:spcPts val="2281"/>
              </a:lnSpc>
              <a:buNone/>
              <a:defRPr sz="25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4670" y="1550266"/>
            <a:ext cx="4455583" cy="769644"/>
          </a:xfrm>
        </p:spPr>
        <p:txBody>
          <a:bodyPr/>
          <a:lstStyle>
            <a:lvl1pPr marL="52139" indent="0">
              <a:lnSpc>
                <a:spcPct val="100000"/>
              </a:lnSpc>
              <a:spcBef>
                <a:spcPts val="0"/>
              </a:spcBef>
              <a:buNone/>
              <a:defRPr sz="1600"/>
            </a:lvl1pPr>
            <a:lvl2pPr>
              <a:buNone/>
              <a:defRPr sz="1400"/>
            </a:lvl2pPr>
            <a:lvl3pPr>
              <a:buNone/>
              <a:defRPr sz="1100"/>
            </a:lvl3pPr>
            <a:lvl4pPr>
              <a:buNone/>
              <a:defRPr sz="1000"/>
            </a:lvl4pPr>
            <a:lvl5pPr>
              <a:buNone/>
              <a:defRPr sz="10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534670" y="2350912"/>
            <a:ext cx="9534948" cy="4399213"/>
          </a:xfrm>
        </p:spPr>
        <p:txBody>
          <a:bodyPr/>
          <a:lstStyle>
            <a:lvl1pPr>
              <a:defRPr sz="3600"/>
            </a:lvl1pPr>
            <a:lvl2pPr>
              <a:defRPr sz="3200"/>
            </a:lvl2pPr>
            <a:lvl3pPr>
              <a:defRPr sz="2700"/>
            </a:lvl3pPr>
            <a:lvl4pPr>
              <a:defRPr sz="2300"/>
            </a:lvl4pPr>
            <a:lvl5pPr>
              <a:defRPr sz="23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83B3AF7-FFE4-4963-A170-04482E4CCB88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84398" y="1175456"/>
            <a:ext cx="3208020" cy="2182989"/>
          </a:xfrm>
        </p:spPr>
        <p:txBody>
          <a:bodyPr anchor="b">
            <a:noAutofit/>
          </a:bodyPr>
          <a:lstStyle>
            <a:lvl1pPr algn="l">
              <a:buNone/>
              <a:defRPr sz="24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BFC2715-243D-465C-8733-8D9725802484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891117" y="1175455"/>
            <a:ext cx="5346700" cy="5037667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104278" tIns="312835" rIns="104278" bIns="52139" rtlCol="0" anchor="t">
            <a:normAutofit/>
          </a:bodyPr>
          <a:lstStyle>
            <a:extLst/>
          </a:lstStyle>
          <a:p>
            <a:pPr marL="0" indent="-323262" algn="l" rtl="0" eaLnBrk="1" latinLnBrk="0" hangingPunct="1">
              <a:lnSpc>
                <a:spcPts val="3421"/>
              </a:lnSpc>
              <a:spcBef>
                <a:spcPts val="684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6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980228" y="1259421"/>
            <a:ext cx="5168477" cy="3872492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104278" tIns="312835" anchor="t"/>
          <a:lstStyle>
            <a:lvl1pPr marL="0" indent="0" algn="l" eaLnBrk="1" latinLnBrk="0" hangingPunct="1">
              <a:buNone/>
              <a:defRPr sz="36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463948" y="1051543"/>
            <a:ext cx="802005" cy="225119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851511" y="1032200"/>
            <a:ext cx="759231" cy="225119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80228" y="5289550"/>
            <a:ext cx="5168477" cy="839611"/>
          </a:xfrm>
        </p:spPr>
        <p:txBody>
          <a:bodyPr anchor="ctr"/>
          <a:lstStyle>
            <a:lvl1pPr marL="0" indent="0" algn="l">
              <a:lnSpc>
                <a:spcPts val="1825"/>
              </a:lnSpc>
              <a:spcBef>
                <a:spcPts val="0"/>
              </a:spcBef>
              <a:buNone/>
              <a:defRPr sz="1600">
                <a:solidFill>
                  <a:srgbClr val="777777"/>
                </a:solidFill>
              </a:defRPr>
            </a:lvl1pPr>
            <a:lvl2pPr>
              <a:defRPr sz="1400"/>
            </a:lvl2pPr>
            <a:lvl3pPr>
              <a:defRPr sz="1100"/>
            </a:lvl3pPr>
            <a:lvl4pPr>
              <a:defRPr sz="1000"/>
            </a:lvl4pPr>
            <a:lvl5pPr>
              <a:defRPr sz="10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954181" y="-899025"/>
            <a:ext cx="1916587" cy="1805811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97421" y="23252"/>
            <a:ext cx="1990618" cy="1875562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213870" y="1162539"/>
            <a:ext cx="1316463" cy="121492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184499" y="-60"/>
            <a:ext cx="9508901" cy="755656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678864" y="302610"/>
            <a:ext cx="8768588" cy="1259417"/>
          </a:xfrm>
          <a:prstGeom prst="rect">
            <a:avLst/>
          </a:prstGeom>
        </p:spPr>
        <p:txBody>
          <a:bodyPr lIns="104278" tIns="52139" rIns="104278" bIns="52139"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678864" y="1595261"/>
            <a:ext cx="8768588" cy="5289550"/>
          </a:xfrm>
          <a:prstGeom prst="rect">
            <a:avLst/>
          </a:prstGeom>
        </p:spPr>
        <p:txBody>
          <a:bodyPr lIns="104278" tIns="52139" rIns="104278" bIns="52139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188248" y="6947782"/>
            <a:ext cx="2495127" cy="524757"/>
          </a:xfrm>
          <a:prstGeom prst="rect">
            <a:avLst/>
          </a:prstGeom>
        </p:spPr>
        <p:txBody>
          <a:bodyPr lIns="104278" tIns="52139" rIns="104278" bIns="52139" anchor="b"/>
          <a:lstStyle>
            <a:lvl1pPr algn="r" eaLnBrk="1" latinLnBrk="0" hangingPunct="1">
              <a:defRPr kumimoji="0" sz="14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6890B5-1A2D-4841-8C25-E8D6E0D2B663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6683375" y="6947782"/>
            <a:ext cx="3386243" cy="524757"/>
          </a:xfrm>
          <a:prstGeom prst="rect">
            <a:avLst/>
          </a:prstGeom>
        </p:spPr>
        <p:txBody>
          <a:bodyPr lIns="104278" tIns="52139" rIns="104278" bIns="52139" anchor="b"/>
          <a:lstStyle>
            <a:lvl1pPr eaLnBrk="1" latinLnBrk="0" hangingPunct="1">
              <a:defRPr kumimoji="0" sz="14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10073183" y="6947782"/>
            <a:ext cx="534670" cy="524757"/>
          </a:xfrm>
          <a:prstGeom prst="rect">
            <a:avLst/>
          </a:prstGeom>
        </p:spPr>
        <p:txBody>
          <a:bodyPr lIns="104278" tIns="52139" rIns="104278" bIns="52139" anchor="b"/>
          <a:lstStyle>
            <a:lvl1pPr algn="ctr" eaLnBrk="1" latinLnBrk="0" hangingPunct="1">
              <a:defRPr kumimoji="0" sz="14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186968" y="-60"/>
            <a:ext cx="85547" cy="755656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104278" tIns="52139" rIns="104278" bIns="52139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3" r:id="rId1"/>
    <p:sldLayoutId id="2147483824" r:id="rId2"/>
    <p:sldLayoutId id="2147483825" r:id="rId3"/>
    <p:sldLayoutId id="2147483826" r:id="rId4"/>
    <p:sldLayoutId id="2147483827" r:id="rId5"/>
    <p:sldLayoutId id="2147483828" r:id="rId6"/>
    <p:sldLayoutId id="2147483829" r:id="rId7"/>
    <p:sldLayoutId id="2147483830" r:id="rId8"/>
    <p:sldLayoutId id="2147483831" r:id="rId9"/>
    <p:sldLayoutId id="2147483832" r:id="rId10"/>
    <p:sldLayoutId id="2147483833" r:id="rId11"/>
    <p:sldLayoutId id="2147483834" r:id="rId12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9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417113" indent="-323262" algn="l" rtl="0" eaLnBrk="1" latinLnBrk="0" hangingPunct="1">
        <a:lnSpc>
          <a:spcPct val="100000"/>
        </a:lnSpc>
        <a:spcBef>
          <a:spcPts val="684"/>
        </a:spcBef>
        <a:buClr>
          <a:schemeClr val="accent1"/>
        </a:buClr>
        <a:buSzPct val="80000"/>
        <a:buFont typeface="Wingdings 2"/>
        <a:buChar char=""/>
        <a:defRPr kumimoji="0"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29947" indent="-271123" algn="l" rtl="0" eaLnBrk="1" latinLnBrk="0" hangingPunct="1">
        <a:lnSpc>
          <a:spcPct val="100000"/>
        </a:lnSpc>
        <a:spcBef>
          <a:spcPts val="627"/>
        </a:spcBef>
        <a:buClr>
          <a:schemeClr val="accent1"/>
        </a:buClr>
        <a:buFont typeface="Verdana"/>
        <a:buChar char="◦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011498" indent="-260695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251338" indent="-198129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1480750" indent="-208556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1720590" indent="-208556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1960430" indent="-208556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2189842" indent="-208556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2429682" indent="-208556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52139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04278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56417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08556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6069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12834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64973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17112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Relationship Id="rId4" Type="http://schemas.openxmlformats.org/officeDocument/2006/relationships/chart" Target="../charts/char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chart" Target="../charts/chart1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1554251" y="1187450"/>
            <a:ext cx="8288249" cy="677108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12698" algn="ctr"/>
            <a:r>
              <a:rPr sz="4400" b="1" i="1" dirty="0">
                <a:ln w="11430"/>
                <a:solidFill>
                  <a:srgbClr val="00B050"/>
                </a:solidFill>
                <a:latin typeface="Times New Roman"/>
                <a:cs typeface="Times New Roman"/>
              </a:rPr>
              <a:t>Бюджет для граждан</a:t>
            </a:r>
          </a:p>
        </p:txBody>
      </p:sp>
      <p:sp>
        <p:nvSpPr>
          <p:cNvPr id="11" name="Заголовок 10"/>
          <p:cNvSpPr>
            <a:spLocks noGrp="1"/>
          </p:cNvSpPr>
          <p:nvPr>
            <p:ph type="ctrTitle"/>
          </p:nvPr>
        </p:nvSpPr>
        <p:spPr>
          <a:xfrm>
            <a:off x="1003300" y="2787650"/>
            <a:ext cx="9296400" cy="2743200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Исполнение бюджета Дегтевского сельского поселения Миллеровского района за 2024 год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2"/>
          </p:nvPr>
        </p:nvSpPr>
        <p:spPr>
          <a:xfrm>
            <a:off x="1384300" y="6986265"/>
            <a:ext cx="712893" cy="570235"/>
          </a:xfrm>
        </p:spPr>
        <p:txBody>
          <a:bodyPr/>
          <a:lstStyle/>
          <a:p>
            <a:fld id="{B6F15528-21DE-4FAA-801E-634DDDAF4B2B}" type="slidenum">
              <a:rPr lang="ru-RU" smtClean="0">
                <a:solidFill>
                  <a:schemeClr val="tx1"/>
                </a:solidFill>
              </a:rPr>
              <a:pPr/>
              <a:t>1</a:t>
            </a:fld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Таблица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8456625"/>
              </p:ext>
            </p:extLst>
          </p:nvPr>
        </p:nvGraphicFramePr>
        <p:xfrm>
          <a:off x="1043205" y="2711450"/>
          <a:ext cx="8608794" cy="3886201"/>
        </p:xfrm>
        <a:graphic>
          <a:graphicData uri="http://schemas.openxmlformats.org/drawingml/2006/table">
            <a:tbl>
              <a:tblPr/>
              <a:tblGrid>
                <a:gridCol w="2354847"/>
                <a:gridCol w="1081955"/>
                <a:gridCol w="1302929"/>
                <a:gridCol w="1289689"/>
                <a:gridCol w="1289687"/>
                <a:gridCol w="1289687"/>
              </a:tblGrid>
              <a:tr h="136771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solidFill>
                            <a:srgbClr val="FFFFFF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Наименование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baseline="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2020 </a:t>
                      </a:r>
                      <a:r>
                        <a:rPr lang="ru-RU" sz="1300" b="1" baseline="0" dirty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год</a:t>
                      </a:r>
                      <a:endParaRPr lang="ru-RU" sz="8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b="1" i="0" baseline="0" dirty="0" smtClean="0">
                          <a:solidFill>
                            <a:srgbClr val="FFFFFF"/>
                          </a:solidFill>
                          <a:latin typeface="+mn-lt"/>
                          <a:ea typeface="Calibri"/>
                          <a:cs typeface="Times New Roman"/>
                        </a:rPr>
                        <a:t>2021 год</a:t>
                      </a:r>
                      <a:endParaRPr lang="ru-RU" sz="1300" b="1" i="0" baseline="0" dirty="0" smtClean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i="0" baseline="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2022 год</a:t>
                      </a:r>
                      <a:endParaRPr lang="ru-RU" sz="1300" b="1" i="0" baseline="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i="0" baseline="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2023 год</a:t>
                      </a:r>
                      <a:endParaRPr lang="ru-RU" sz="1300" b="1" i="0" baseline="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="1" i="0" baseline="0" dirty="0" smtClean="0">
                          <a:solidFill>
                            <a:schemeClr val="bg1"/>
                          </a:solidFill>
                          <a:latin typeface="+mn-lt"/>
                          <a:ea typeface="Calibri"/>
                          <a:cs typeface="Times New Roman"/>
                        </a:rPr>
                        <a:t>2024 года</a:t>
                      </a:r>
                      <a:endParaRPr lang="ru-RU" sz="1300" b="1" i="0" baseline="0" dirty="0">
                        <a:solidFill>
                          <a:schemeClr val="bg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839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Всего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11844,6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3022,4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3620,6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4933,0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4563,9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Дотации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3368,4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2782,0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3365,0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4344,6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4457,7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94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300" b="1" dirty="0">
                          <a:latin typeface="Times New Roman"/>
                          <a:ea typeface="Calibri"/>
                          <a:cs typeface="Times New Roman"/>
                        </a:rPr>
                        <a:t>Субвенции</a:t>
                      </a:r>
                      <a:endParaRPr lang="ru-RU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231,3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40,4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255,6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99,4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300" baseline="0" dirty="0" smtClean="0">
                          <a:latin typeface="+mn-lt"/>
                          <a:ea typeface="Calibri"/>
                          <a:cs typeface="Times New Roman"/>
                        </a:rPr>
                        <a:t>106,2</a:t>
                      </a:r>
                      <a:endParaRPr lang="ru-RU" sz="1300" baseline="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49039" marR="49039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5" name="object 12"/>
          <p:cNvSpPr txBox="1"/>
          <p:nvPr/>
        </p:nvSpPr>
        <p:spPr>
          <a:xfrm>
            <a:off x="725069" y="909943"/>
            <a:ext cx="9233535" cy="961802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R="5079" indent="-3906774" algn="ctr">
              <a:lnSpc>
                <a:spcPts val="2500"/>
              </a:lnSpc>
              <a:tabLst>
                <a:tab pos="502871" algn="l"/>
              </a:tabLst>
            </a:pPr>
            <a:r>
              <a:rPr lang="ru-RU"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Объем</a:t>
            </a:r>
            <a:r>
              <a:rPr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безвозмездных</a:t>
            </a:r>
            <a:r>
              <a:rPr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поступлений</a:t>
            </a:r>
            <a:r>
              <a:rPr lang="ru-RU"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от других бюджетов бюджетной системы Российской Федерации в 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бюджет</a:t>
            </a:r>
            <a:r>
              <a:rPr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 </a:t>
            </a:r>
            <a:r>
              <a:rPr lang="ru-RU"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Дегтевского сельского поселения </a:t>
            </a:r>
            <a:r>
              <a:rPr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Миллеровского 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района</a:t>
            </a:r>
            <a:endParaRPr sz="23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0" name="object 12"/>
          <p:cNvSpPr txBox="1"/>
          <p:nvPr/>
        </p:nvSpPr>
        <p:spPr>
          <a:xfrm>
            <a:off x="9004301" y="1873251"/>
            <a:ext cx="1295399" cy="3206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18839" marR="5079" indent="-3906774">
              <a:lnSpc>
                <a:spcPts val="2500"/>
              </a:lnSpc>
              <a:tabLst>
                <a:tab pos="502871" algn="l"/>
              </a:tabLst>
            </a:pPr>
            <a:r>
              <a:rPr lang="ru-RU" sz="2000" b="1" spc="-60" dirty="0" smtClean="0">
                <a:latin typeface="Times New Roman"/>
                <a:cs typeface="Times New Roman"/>
              </a:rPr>
              <a:t>тыс.руб</a:t>
            </a:r>
            <a:r>
              <a:rPr lang="ru-RU" sz="2300" b="1" spc="-60" dirty="0" smtClean="0">
                <a:latin typeface="Times New Roman"/>
                <a:cs typeface="Times New Roman"/>
              </a:rPr>
              <a:t>.</a:t>
            </a:r>
            <a:endParaRPr sz="2300" dirty="0">
              <a:latin typeface="Times New Roman"/>
              <a:cs typeface="Times New Roman"/>
            </a:endParaRP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10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48929" y="1584961"/>
            <a:ext cx="1328927" cy="2438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241300" y="501650"/>
            <a:ext cx="9982200" cy="961802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marL="2457211" marR="5079" indent="-2445148" algn="just">
              <a:lnSpc>
                <a:spcPts val="2500"/>
              </a:lnSpc>
            </a:pPr>
            <a:r>
              <a:rPr lang="ru-RU"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Динамика расходов </a:t>
            </a:r>
            <a:r>
              <a:rPr sz="23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бюджета</a:t>
            </a:r>
            <a:r>
              <a:rPr lang="ru-RU"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 Дегтевского сельского поселения </a:t>
            </a:r>
            <a:r>
              <a:rPr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Миллеровского </a:t>
            </a:r>
            <a:r>
              <a:rPr sz="2300" b="1" cap="all" dirty="0" err="1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района</a:t>
            </a:r>
            <a:r>
              <a:rPr lang="ru-RU"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 </a:t>
            </a:r>
          </a:p>
          <a:p>
            <a:pPr marL="2457211" marR="5079" indent="-2445148" algn="ctr">
              <a:lnSpc>
                <a:spcPts val="2500"/>
              </a:lnSpc>
            </a:pPr>
            <a:r>
              <a:rPr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в 201</a:t>
            </a:r>
            <a:r>
              <a:rPr lang="ru-RU" sz="23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9</a:t>
            </a:r>
            <a:r>
              <a:rPr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-</a:t>
            </a:r>
            <a:r>
              <a:rPr lang="ru-RU"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2024</a:t>
            </a:r>
            <a:r>
              <a:rPr sz="23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sz="2300" b="1" cap="all" dirty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/>
                <a:cs typeface="Times New Roman"/>
              </a:rPr>
              <a:t>гг.</a:t>
            </a:r>
          </a:p>
        </p:txBody>
      </p:sp>
      <p:graphicFrame>
        <p:nvGraphicFramePr>
          <p:cNvPr id="36" name="Диаграмма 35"/>
          <p:cNvGraphicFramePr/>
          <p:nvPr>
            <p:extLst>
              <p:ext uri="{D42A27DB-BD31-4B8C-83A1-F6EECF244321}">
                <p14:modId xmlns:p14="http://schemas.microsoft.com/office/powerpoint/2010/main" val="3620420406"/>
              </p:ext>
            </p:extLst>
          </p:nvPr>
        </p:nvGraphicFramePr>
        <p:xfrm>
          <a:off x="317499" y="2025650"/>
          <a:ext cx="9982200" cy="4562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11</a:t>
            </a:fld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/>
          <p:nvPr/>
        </p:nvSpPr>
        <p:spPr>
          <a:xfrm>
            <a:off x="10075517" y="167813"/>
            <a:ext cx="7810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/>
            <a:r>
              <a:rPr sz="600" dirty="0">
                <a:solidFill>
                  <a:srgbClr val="5687CF"/>
                </a:solidFill>
                <a:latin typeface="Arial"/>
                <a:cs typeface="Arial"/>
              </a:rPr>
              <a:t>'</a:t>
            </a:r>
            <a:r>
              <a:rPr sz="600" spc="-105" dirty="0">
                <a:solidFill>
                  <a:srgbClr val="5687CF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5D8EB3"/>
                </a:solidFill>
                <a:latin typeface="Arial"/>
                <a:cs typeface="Arial"/>
              </a:rPr>
              <a:t>,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165100" y="425450"/>
            <a:ext cx="10528300" cy="70788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 algn="ctr"/>
            <a:r>
              <a:rPr sz="2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Структура </a:t>
            </a:r>
            <a:r>
              <a:rPr sz="2300" b="1" cap="all" dirty="0" err="1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расходов</a:t>
            </a:r>
            <a:r>
              <a:rPr sz="2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sz="2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бюджета</a:t>
            </a:r>
            <a:r>
              <a:rPr lang="ru-RU" sz="2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 Дегтевского сельского поселения</a:t>
            </a:r>
            <a:r>
              <a:rPr sz="2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sz="2300" b="1" cap="all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Миллеровского  района в </a:t>
            </a:r>
            <a:r>
              <a:rPr lang="ru-RU" sz="2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2024</a:t>
            </a:r>
            <a:r>
              <a:rPr sz="23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 </a:t>
            </a:r>
            <a:r>
              <a:rPr sz="23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Times New Roman"/>
                <a:cs typeface="Times New Roman"/>
              </a:rPr>
              <a:t>году</a:t>
            </a:r>
            <a:endParaRPr sz="23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Times New Roman"/>
              <a:cs typeface="Times New Roman"/>
            </a:endParaRPr>
          </a:p>
        </p:txBody>
      </p:sp>
      <p:graphicFrame>
        <p:nvGraphicFramePr>
          <p:cNvPr id="26" name="Диаграмма 25"/>
          <p:cNvGraphicFramePr/>
          <p:nvPr>
            <p:extLst>
              <p:ext uri="{D42A27DB-BD31-4B8C-83A1-F6EECF244321}">
                <p14:modId xmlns:p14="http://schemas.microsoft.com/office/powerpoint/2010/main" val="2369703410"/>
              </p:ext>
            </p:extLst>
          </p:nvPr>
        </p:nvGraphicFramePr>
        <p:xfrm>
          <a:off x="0" y="1187450"/>
          <a:ext cx="10693400" cy="63690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Номер слайда 11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12</a:t>
            </a:fld>
            <a:endParaRPr lang="ru-RU"/>
          </a:p>
        </p:txBody>
      </p:sp>
      <p:sp>
        <p:nvSpPr>
          <p:cNvPr id="13" name="TextBox 12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Рисунок 29" descr="simg.sputnik.jpg"/>
          <p:cNvPicPr>
            <a:picLocks noChangeAspect="1"/>
          </p:cNvPicPr>
          <p:nvPr/>
        </p:nvPicPr>
        <p:blipFill>
          <a:blip r:embed="rId2" cstate="print">
            <a:lum bright="40000"/>
          </a:blip>
          <a:stretch>
            <a:fillRect/>
          </a:stretch>
        </p:blipFill>
        <p:spPr>
          <a:xfrm>
            <a:off x="241300" y="196850"/>
            <a:ext cx="3907692" cy="2743200"/>
          </a:xfrm>
          <a:prstGeom prst="rect">
            <a:avLst/>
          </a:prstGeom>
          <a:ln>
            <a:noFill/>
          </a:ln>
          <a:effectLst>
            <a:softEdge rad="635000"/>
          </a:effectLst>
        </p:spPr>
      </p:pic>
      <p:sp>
        <p:nvSpPr>
          <p:cNvPr id="3" name="object 3"/>
          <p:cNvSpPr/>
          <p:nvPr/>
        </p:nvSpPr>
        <p:spPr>
          <a:xfrm>
            <a:off x="8851900" y="1644650"/>
            <a:ext cx="1066800" cy="24384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0075517" y="167813"/>
            <a:ext cx="78105" cy="9233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/>
            <a:r>
              <a:rPr sz="600" dirty="0">
                <a:solidFill>
                  <a:srgbClr val="5687CF"/>
                </a:solidFill>
                <a:latin typeface="Arial"/>
                <a:cs typeface="Arial"/>
              </a:rPr>
              <a:t>'</a:t>
            </a:r>
            <a:r>
              <a:rPr sz="600" spc="-105" dirty="0">
                <a:solidFill>
                  <a:srgbClr val="5687CF"/>
                </a:solidFill>
                <a:latin typeface="Arial"/>
                <a:cs typeface="Arial"/>
              </a:rPr>
              <a:t> </a:t>
            </a:r>
            <a:r>
              <a:rPr sz="600" dirty="0">
                <a:solidFill>
                  <a:srgbClr val="5D8EB3"/>
                </a:solidFill>
                <a:latin typeface="Arial"/>
                <a:cs typeface="Arial"/>
              </a:rPr>
              <a:t>,</a:t>
            </a:r>
            <a:endParaRPr sz="600" dirty="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10659257" y="316065"/>
            <a:ext cx="46989" cy="21544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698"/>
            <a:r>
              <a:rPr sz="1400" spc="-174" dirty="0">
                <a:solidFill>
                  <a:srgbClr val="0A0A0A"/>
                </a:solidFill>
                <a:latin typeface="Times New Roman"/>
                <a:cs typeface="Times New Roman"/>
              </a:rPr>
              <a:t>,</a:t>
            </a:r>
            <a:endParaRPr sz="1400" dirty="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4279900" y="577850"/>
            <a:ext cx="5825490" cy="1015663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12698" algn="ctr"/>
            <a:r>
              <a:rPr sz="2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Динами</a:t>
            </a: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к</a:t>
            </a:r>
            <a:r>
              <a:rPr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а </a:t>
            </a:r>
            <a:r>
              <a:rPr sz="2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расходов</a:t>
            </a:r>
            <a:endParaRPr lang="ru-RU" sz="22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marL="12698" algn="ctr"/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б</a:t>
            </a:r>
            <a:r>
              <a:rPr sz="22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юджета</a:t>
            </a: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Дегтевского сельского поселения Миллеровского района на культуру</a:t>
            </a:r>
            <a:endParaRPr sz="22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13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154453195"/>
              </p:ext>
            </p:extLst>
          </p:nvPr>
        </p:nvGraphicFramePr>
        <p:xfrm>
          <a:off x="1612901" y="2101850"/>
          <a:ext cx="83058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Скругленный прямоугольник 31"/>
          <p:cNvSpPr/>
          <p:nvPr/>
        </p:nvSpPr>
        <p:spPr>
          <a:xfrm>
            <a:off x="4737100" y="5073650"/>
            <a:ext cx="4800600" cy="2133599"/>
          </a:xfrm>
          <a:prstGeom prst="roundRect">
            <a:avLst/>
          </a:prstGeom>
          <a:gradFill>
            <a:gsLst>
              <a:gs pos="0">
                <a:srgbClr val="AFDC7E"/>
              </a:gs>
              <a:gs pos="64999">
                <a:schemeClr val="bg1"/>
              </a:gs>
              <a:gs pos="100000">
                <a:schemeClr val="bg1">
                  <a:lumMod val="85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реализацию муниципальных программ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было 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направлено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202</a:t>
            </a:r>
            <a:r>
              <a:rPr lang="en-US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году</a:t>
            </a:r>
          </a:p>
          <a:p>
            <a:pPr algn="ctr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6 180,6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тыс. рублей.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546100" y="806450"/>
            <a:ext cx="4800600" cy="2133599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just"/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Бюджет Дегтевского сельского поселения Миллеровского района 202</a:t>
            </a:r>
            <a:r>
              <a:rPr lang="en-US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года 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сформирован и исполнен в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программной структуре расходов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на основе утвержденных Администрацией Дегтевского сельского поселения </a:t>
            </a:r>
            <a:r>
              <a:rPr lang="ru-RU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1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муниципальных программ Дегтевского сельского поселения</a:t>
            </a:r>
            <a:endParaRPr lang="ru-RU" sz="1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Овал 32"/>
          <p:cNvSpPr/>
          <p:nvPr/>
        </p:nvSpPr>
        <p:spPr>
          <a:xfrm>
            <a:off x="1993901" y="2559050"/>
            <a:ext cx="7391400" cy="2819400"/>
          </a:xfrm>
          <a:prstGeom prst="ellipse">
            <a:avLst/>
          </a:prstGeom>
          <a:gradFill flip="none" rotWithShape="1"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5400000" scaled="0"/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и исполнение бюджета Дегтевского сельского поселения Миллеровского района на основе муниципальных программ Дегтевского сельского поселения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15</a:t>
            </a:fld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546100" y="577850"/>
            <a:ext cx="9601200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ru-RU" sz="2400" b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Структура программных расходов бюджета Дегтевского сельского поселения Миллеровского района в 202</a:t>
            </a:r>
            <a:r>
              <a:rPr lang="en-US" sz="2400" b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sz="2400" b="1" dirty="0" smtClean="0">
                <a:ln/>
                <a:solidFill>
                  <a:schemeClr val="accent3"/>
                </a:solidFill>
                <a:latin typeface="Times New Roman" pitchFamily="18" charset="0"/>
                <a:cs typeface="Times New Roman" pitchFamily="18" charset="0"/>
              </a:rPr>
              <a:t> году</a:t>
            </a:r>
            <a:endParaRPr lang="ru-RU" sz="2400" b="1" dirty="0">
              <a:ln/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3238418069"/>
              </p:ext>
            </p:extLst>
          </p:nvPr>
        </p:nvGraphicFramePr>
        <p:xfrm>
          <a:off x="1782233" y="1401939"/>
          <a:ext cx="7128933" cy="4752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bject 22"/>
          <p:cNvSpPr txBox="1"/>
          <p:nvPr/>
        </p:nvSpPr>
        <p:spPr>
          <a:xfrm>
            <a:off x="1384300" y="501650"/>
            <a:ext cx="8159559" cy="666849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R="39367" algn="ctr">
              <a:lnSpc>
                <a:spcPts val="2600"/>
              </a:lnSpc>
            </a:pPr>
            <a:r>
              <a:rPr lang="ru-RU" sz="23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Структура муниципальных программ Дегтевского сельского поселения </a:t>
            </a:r>
            <a:r>
              <a:rPr sz="23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в </a:t>
            </a:r>
            <a:r>
              <a:rPr lang="ru-RU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202</a:t>
            </a:r>
            <a:r>
              <a:rPr lang="en-US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4</a:t>
            </a:r>
            <a:r>
              <a:rPr lang="ru-RU" sz="22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  <a:r>
              <a:rPr sz="23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году</a:t>
            </a:r>
            <a:endParaRPr sz="23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/>
              <a:cs typeface="Times New Roman"/>
            </a:endParaRP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16</a:t>
            </a:fld>
            <a:endParaRPr lang="ru-RU"/>
          </a:p>
        </p:txBody>
      </p:sp>
      <p:sp>
        <p:nvSpPr>
          <p:cNvPr id="28" name="TextBox 27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9" name="Схема 28"/>
          <p:cNvGraphicFramePr/>
          <p:nvPr>
            <p:extLst>
              <p:ext uri="{D42A27DB-BD31-4B8C-83A1-F6EECF244321}">
                <p14:modId xmlns:p14="http://schemas.microsoft.com/office/powerpoint/2010/main" val="4251605435"/>
              </p:ext>
            </p:extLst>
          </p:nvPr>
        </p:nvGraphicFramePr>
        <p:xfrm>
          <a:off x="241300" y="1401938"/>
          <a:ext cx="9982199" cy="5729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bject 18"/>
          <p:cNvSpPr txBox="1"/>
          <p:nvPr/>
        </p:nvSpPr>
        <p:spPr>
          <a:xfrm>
            <a:off x="317500" y="273050"/>
            <a:ext cx="9874302" cy="1477328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12698" algn="ctr"/>
            <a:r>
              <a:rPr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Основные параметры </a:t>
            </a:r>
            <a:r>
              <a:rPr sz="2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бюджета</a:t>
            </a:r>
            <a:r>
              <a:rPr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Дегтевского сельского поселения </a:t>
            </a:r>
            <a:r>
              <a:rPr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Миллеровского</a:t>
            </a:r>
            <a:r>
              <a:rPr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  <a:r>
              <a:rPr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района</a:t>
            </a:r>
            <a:endParaRPr lang="ru-RU" sz="2400" b="1" cap="all" dirty="0" smtClean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Times New Roman"/>
              <a:cs typeface="Times New Roman"/>
            </a:endParaRPr>
          </a:p>
          <a:p>
            <a:pPr marL="12698" algn="ctr"/>
            <a:r>
              <a:rPr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  <a:r>
              <a:rPr sz="24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за</a:t>
            </a:r>
            <a:r>
              <a:rPr sz="24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2024 </a:t>
            </a:r>
            <a:r>
              <a:rPr sz="24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год</a:t>
            </a:r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</a:p>
          <a:p>
            <a:pPr marL="12698" algn="ctr"/>
            <a:r>
              <a:rPr lang="ru-RU" sz="24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(тыс.руб)</a:t>
            </a:r>
            <a:endParaRPr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/>
              <a:cs typeface="Arial"/>
            </a:endParaRPr>
          </a:p>
        </p:txBody>
      </p:sp>
      <p:graphicFrame>
        <p:nvGraphicFramePr>
          <p:cNvPr id="21" name="Схема 20"/>
          <p:cNvGraphicFramePr/>
          <p:nvPr/>
        </p:nvGraphicFramePr>
        <p:xfrm>
          <a:off x="3365500" y="1720851"/>
          <a:ext cx="4038600" cy="2209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2" name="Скругленный прямоугольник 21"/>
          <p:cNvSpPr/>
          <p:nvPr/>
        </p:nvSpPr>
        <p:spPr>
          <a:xfrm>
            <a:off x="7480300" y="2178050"/>
            <a:ext cx="2743200" cy="160020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Расходы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15 875,3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23" name="Правильный пятиугольник 22"/>
          <p:cNvSpPr/>
          <p:nvPr/>
        </p:nvSpPr>
        <p:spPr>
          <a:xfrm>
            <a:off x="393700" y="1797050"/>
            <a:ext cx="2649220" cy="2209800"/>
          </a:xfrm>
          <a:prstGeom prst="pentagon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Доходы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15 165,7</a:t>
            </a:r>
          </a:p>
          <a:p>
            <a:pPr algn="ctr"/>
            <a:endParaRPr lang="ru-RU" dirty="0"/>
          </a:p>
        </p:txBody>
      </p:sp>
      <p:sp>
        <p:nvSpPr>
          <p:cNvPr id="24" name="Стрелка вниз 23"/>
          <p:cNvSpPr/>
          <p:nvPr/>
        </p:nvSpPr>
        <p:spPr>
          <a:xfrm>
            <a:off x="4203700" y="3549650"/>
            <a:ext cx="2286000" cy="978408"/>
          </a:xfrm>
          <a:prstGeom prst="downArrow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3594101" y="4692650"/>
            <a:ext cx="3505200" cy="1600200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Дефицит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(</a:t>
            </a:r>
            <a:r>
              <a:rPr lang="ru-RU" dirty="0" err="1" smtClean="0">
                <a:solidFill>
                  <a:schemeClr val="tx1"/>
                </a:solidFill>
              </a:rPr>
              <a:t>профицит</a:t>
            </a:r>
            <a:r>
              <a:rPr lang="ru-RU" dirty="0" smtClean="0">
                <a:solidFill>
                  <a:schemeClr val="tx1"/>
                </a:solidFill>
              </a:rPr>
              <a:t>)</a:t>
            </a:r>
          </a:p>
          <a:p>
            <a:pPr algn="ctr"/>
            <a:r>
              <a:rPr lang="ru-RU" dirty="0" smtClean="0">
                <a:solidFill>
                  <a:schemeClr val="tx1"/>
                </a:solidFill>
              </a:rPr>
              <a:t>709,6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32" name="TextBox 31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" name="Схема 70"/>
          <p:cNvGraphicFramePr/>
          <p:nvPr>
            <p:extLst>
              <p:ext uri="{D42A27DB-BD31-4B8C-83A1-F6EECF244321}">
                <p14:modId xmlns:p14="http://schemas.microsoft.com/office/powerpoint/2010/main" val="3500769284"/>
              </p:ext>
            </p:extLst>
          </p:nvPr>
        </p:nvGraphicFramePr>
        <p:xfrm>
          <a:off x="546100" y="1416051"/>
          <a:ext cx="9829800" cy="554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Плюс 12"/>
          <p:cNvSpPr/>
          <p:nvPr/>
        </p:nvSpPr>
        <p:spPr>
          <a:xfrm>
            <a:off x="2527300" y="1720850"/>
            <a:ext cx="304800" cy="304800"/>
          </a:xfrm>
          <a:prstGeom prst="mathPl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endParaRPr lang="ru-RU"/>
          </a:p>
        </p:txBody>
      </p:sp>
      <p:sp>
        <p:nvSpPr>
          <p:cNvPr id="14" name="Плюс 13"/>
          <p:cNvSpPr/>
          <p:nvPr/>
        </p:nvSpPr>
        <p:spPr>
          <a:xfrm>
            <a:off x="4889500" y="1720850"/>
            <a:ext cx="304800" cy="304800"/>
          </a:xfrm>
          <a:prstGeom prst="mathPlus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endParaRPr lang="ru-RU"/>
          </a:p>
        </p:txBody>
      </p:sp>
      <p:sp>
        <p:nvSpPr>
          <p:cNvPr id="18" name="Равно 17"/>
          <p:cNvSpPr/>
          <p:nvPr/>
        </p:nvSpPr>
        <p:spPr>
          <a:xfrm>
            <a:off x="7327901" y="1644649"/>
            <a:ext cx="457200" cy="381001"/>
          </a:xfrm>
          <a:prstGeom prst="mathEqual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graphicFrame>
        <p:nvGraphicFramePr>
          <p:cNvPr id="17" name="Диаграмма 16"/>
          <p:cNvGraphicFramePr/>
          <p:nvPr>
            <p:extLst>
              <p:ext uri="{D42A27DB-BD31-4B8C-83A1-F6EECF244321}">
                <p14:modId xmlns:p14="http://schemas.microsoft.com/office/powerpoint/2010/main" val="1872271204"/>
              </p:ext>
            </p:extLst>
          </p:nvPr>
        </p:nvGraphicFramePr>
        <p:xfrm>
          <a:off x="6489699" y="3625850"/>
          <a:ext cx="4038601" cy="381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5" name="Номер слайда 14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16" name="object 18"/>
          <p:cNvSpPr txBox="1"/>
          <p:nvPr/>
        </p:nvSpPr>
        <p:spPr>
          <a:xfrm>
            <a:off x="317500" y="273050"/>
            <a:ext cx="9874302" cy="738664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12698"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Исполнение доходов </a:t>
            </a:r>
            <a:r>
              <a:rPr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бюджета 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Дегтевского сельского поселения </a:t>
            </a:r>
            <a:r>
              <a:rPr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Миллеровского </a:t>
            </a:r>
            <a:r>
              <a:rPr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района </a:t>
            </a:r>
            <a:r>
              <a:rPr sz="1600" b="1" cap="all" dirty="0" err="1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за</a:t>
            </a:r>
            <a:r>
              <a:rPr sz="1600" b="1" cap="all" dirty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2024 </a:t>
            </a:r>
            <a:r>
              <a:rPr sz="1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год</a:t>
            </a:r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 </a:t>
            </a:r>
          </a:p>
          <a:p>
            <a:pPr marL="12698" algn="ctr"/>
            <a:r>
              <a:rPr lang="ru-RU" sz="1600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  <a:latin typeface="Times New Roman"/>
                <a:cs typeface="Times New Roman"/>
              </a:rPr>
              <a:t>(тыс.руб)</a:t>
            </a:r>
            <a:endParaRPr sz="16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  <a:latin typeface="Arial"/>
              <a:cs typeface="Arial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 descr="predpensionerov_chastichno_osvobodyat_ot_nalogov_na_nedvizhimost_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3397250"/>
            <a:ext cx="4800600" cy="32004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object 2"/>
          <p:cNvSpPr/>
          <p:nvPr/>
        </p:nvSpPr>
        <p:spPr>
          <a:xfrm>
            <a:off x="1158240" y="1048511"/>
            <a:ext cx="8522208" cy="10728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0" name="Прямоугольная выноска 29"/>
          <p:cNvSpPr/>
          <p:nvPr/>
        </p:nvSpPr>
        <p:spPr>
          <a:xfrm>
            <a:off x="622300" y="2330450"/>
            <a:ext cx="9601200" cy="990600"/>
          </a:xfrm>
          <a:prstGeom prst="wedgeRectCallout">
            <a:avLst>
              <a:gd name="adj1" fmla="val -45118"/>
              <a:gd name="adj2" fmla="val 208952"/>
            </a:avLst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endParaRPr lang="ru-RU" sz="1400" dirty="0" smtClean="0"/>
          </a:p>
          <a:p>
            <a:pPr>
              <a:lnSpc>
                <a:spcPct val="90000"/>
              </a:lnSpc>
            </a:pPr>
            <a:r>
              <a:rPr lang="ru-RU" sz="1600" b="1" i="1" dirty="0" smtClean="0">
                <a:solidFill>
                  <a:schemeClr val="tx2">
                    <a:lumMod val="25000"/>
                  </a:schemeClr>
                </a:solidFill>
              </a:rPr>
              <a:t>Обеспечена работа координационного совета по вопросам собираемости налогов и  других обязательных платежей при участии представителей компетентных федеральных служб (Постановление Администрации Дегтевского сельского поселения от 19.06.2015 года № 35).</a:t>
            </a:r>
          </a:p>
          <a:p>
            <a:pPr algn="ctr"/>
            <a:endParaRPr lang="ru-RU" dirty="0"/>
          </a:p>
        </p:txBody>
      </p:sp>
      <p:sp>
        <p:nvSpPr>
          <p:cNvPr id="31" name="Прямоугольная выноска 30"/>
          <p:cNvSpPr/>
          <p:nvPr/>
        </p:nvSpPr>
        <p:spPr>
          <a:xfrm>
            <a:off x="3213101" y="4235451"/>
            <a:ext cx="6997699" cy="685800"/>
          </a:xfrm>
          <a:prstGeom prst="wedgeRectCallout">
            <a:avLst>
              <a:gd name="adj1" fmla="val -61369"/>
              <a:gd name="adj2" fmla="val 140020"/>
            </a:avLst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>В 2024 году проведено 3 заседания координационного совета.</a:t>
            </a:r>
            <a:endParaRPr lang="ru-RU" sz="14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32" name="Прямоугольная выноска 31"/>
          <p:cNvSpPr/>
          <p:nvPr/>
        </p:nvSpPr>
        <p:spPr>
          <a:xfrm>
            <a:off x="3517900" y="5683250"/>
            <a:ext cx="6629400" cy="838201"/>
          </a:xfrm>
          <a:prstGeom prst="wedgeRectCallout">
            <a:avLst>
              <a:gd name="adj1" fmla="val -63018"/>
              <a:gd name="adj2" fmla="val 5044"/>
            </a:avLst>
          </a:prstGeom>
          <a:solidFill>
            <a:schemeClr val="accent1">
              <a:lumMod val="20000"/>
              <a:lumOff val="80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2" tIns="45715" rIns="91432" bIns="45715" rtlCol="0" anchor="ctr"/>
          <a:lstStyle/>
          <a:p>
            <a:pPr algn="ctr"/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>В результате реализации полного комплекса мер в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>бюджет Дегтевского сельского поселения Миллеровского района поступило  </a:t>
            </a:r>
          </a:p>
          <a:p>
            <a:pPr algn="ctr"/>
            <a:r>
              <a:rPr lang="ru-RU" sz="1400" b="1" dirty="0" smtClean="0">
                <a:solidFill>
                  <a:schemeClr val="tx2">
                    <a:lumMod val="25000"/>
                  </a:schemeClr>
                </a:solidFill>
              </a:rPr>
              <a:t>21,7 тыс. рублей.</a:t>
            </a:r>
            <a:endParaRPr lang="ru-RU" sz="1400" b="1" dirty="0">
              <a:solidFill>
                <a:schemeClr val="tx2">
                  <a:lumMod val="25000"/>
                </a:schemeClr>
              </a:solidFill>
            </a:endParaRPr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4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object 36"/>
          <p:cNvSpPr txBox="1"/>
          <p:nvPr/>
        </p:nvSpPr>
        <p:spPr>
          <a:xfrm>
            <a:off x="1460500" y="909945"/>
            <a:ext cx="8610600" cy="641201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761926" marR="5079" indent="-749862" algn="ctr">
              <a:lnSpc>
                <a:spcPts val="2500"/>
              </a:lnSpc>
            </a:pPr>
            <a:r>
              <a:rPr lang="ru-RU"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Динамика</a:t>
            </a:r>
            <a:r>
              <a:rPr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23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доходов</a:t>
            </a:r>
            <a:r>
              <a:rPr sz="23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бюджета Дегтевского сельского поселения </a:t>
            </a:r>
            <a:r>
              <a:rPr sz="23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Миллеровского </a:t>
            </a:r>
            <a:r>
              <a:rPr sz="23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/>
                <a:cs typeface="Times New Roman"/>
              </a:rPr>
              <a:t>района</a:t>
            </a:r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1584693960"/>
              </p:ext>
            </p:extLst>
          </p:nvPr>
        </p:nvGraphicFramePr>
        <p:xfrm>
          <a:off x="317500" y="1797050"/>
          <a:ext cx="9829800" cy="548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5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853448512"/>
              </p:ext>
            </p:extLst>
          </p:nvPr>
        </p:nvGraphicFramePr>
        <p:xfrm>
          <a:off x="469901" y="2101849"/>
          <a:ext cx="9220199" cy="4953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46100" y="882651"/>
            <a:ext cx="9601200" cy="1061819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ctr"/>
            <a:r>
              <a:rPr lang="ru-RU" sz="2100" b="1" dirty="0" smtClean="0">
                <a:solidFill>
                  <a:schemeClr val="accent6">
                    <a:lumMod val="75000"/>
                  </a:schemeClr>
                </a:solidFill>
              </a:rPr>
              <a:t>Динамика собственных доходов бюджета Дегтевского сельского поселения Миллеровского района</a:t>
            </a:r>
          </a:p>
          <a:p>
            <a:r>
              <a:rPr lang="ru-RU" sz="2100" b="1" dirty="0" smtClean="0">
                <a:solidFill>
                  <a:schemeClr val="accent6">
                    <a:lumMod val="75000"/>
                  </a:schemeClr>
                </a:solidFill>
              </a:rPr>
              <a:t>								</a:t>
            </a:r>
            <a:r>
              <a:rPr lang="ru-RU" b="1" dirty="0" smtClean="0"/>
              <a:t>тыс. руб.</a:t>
            </a:r>
            <a:endParaRPr lang="ru-RU" b="1" dirty="0"/>
          </a:p>
        </p:txBody>
      </p:sp>
      <p:sp>
        <p:nvSpPr>
          <p:cNvPr id="14" name="Номер слайда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13"/>
          <p:cNvSpPr txBox="1"/>
          <p:nvPr/>
        </p:nvSpPr>
        <p:spPr>
          <a:xfrm>
            <a:off x="731503" y="501650"/>
            <a:ext cx="9214485" cy="1107996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12698" algn="ctr"/>
            <a:r>
              <a:rPr sz="2400" b="1" dirty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Объем налоговых и </a:t>
            </a:r>
            <a:r>
              <a:rPr lang="ru-RU" sz="2400" b="1" dirty="0" err="1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н</a:t>
            </a:r>
            <a:r>
              <a:rPr sz="2400" b="1" dirty="0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е</a:t>
            </a:r>
            <a:r>
              <a:rPr lang="ru-RU" sz="2400" b="1" dirty="0" err="1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н</a:t>
            </a:r>
            <a:r>
              <a:rPr sz="2400" b="1" dirty="0" err="1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ало</a:t>
            </a:r>
            <a:r>
              <a:rPr lang="ru-RU" sz="2400" b="1" dirty="0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г</a:t>
            </a:r>
            <a:r>
              <a:rPr sz="2400" b="1" dirty="0" err="1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овых</a:t>
            </a:r>
            <a:r>
              <a:rPr sz="2400" b="1" dirty="0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 </a:t>
            </a:r>
            <a:r>
              <a:rPr sz="2400" b="1" dirty="0" err="1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доходов</a:t>
            </a:r>
            <a:r>
              <a:rPr sz="2400" b="1" dirty="0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 </a:t>
            </a:r>
            <a:r>
              <a:rPr sz="2400" b="1" dirty="0" err="1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бюджета</a:t>
            </a:r>
            <a:r>
              <a:rPr lang="ru-RU" sz="2400" b="1" dirty="0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 Дегтевского сельского поселения Миллеровского района в 2024 </a:t>
            </a:r>
            <a:r>
              <a:rPr lang="ru-RU" sz="2200" b="1" dirty="0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году </a:t>
            </a:r>
            <a:r>
              <a:rPr lang="ru-RU" sz="2400" b="1" dirty="0" smtClean="0">
                <a:ln/>
                <a:solidFill>
                  <a:schemeClr val="accent3"/>
                </a:solidFill>
                <a:latin typeface="Times New Roman"/>
                <a:cs typeface="Times New Roman"/>
              </a:rPr>
              <a:t>составил 10 601,8 тыс. рублей</a:t>
            </a:r>
            <a:endParaRPr sz="2400" b="1" dirty="0">
              <a:ln/>
              <a:solidFill>
                <a:schemeClr val="accent3"/>
              </a:solidFill>
              <a:latin typeface="Times New Roman"/>
              <a:cs typeface="Times New Roman"/>
            </a:endParaRPr>
          </a:p>
        </p:txBody>
      </p:sp>
      <p:graphicFrame>
        <p:nvGraphicFramePr>
          <p:cNvPr id="23" name="Диаграмма 22"/>
          <p:cNvGraphicFramePr/>
          <p:nvPr>
            <p:extLst>
              <p:ext uri="{D42A27DB-BD31-4B8C-83A1-F6EECF244321}">
                <p14:modId xmlns:p14="http://schemas.microsoft.com/office/powerpoint/2010/main" val="2567481264"/>
              </p:ext>
            </p:extLst>
          </p:nvPr>
        </p:nvGraphicFramePr>
        <p:xfrm>
          <a:off x="546101" y="1720851"/>
          <a:ext cx="9648825" cy="4476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7</a:t>
            </a:fld>
            <a:endParaRPr lang="ru-RU"/>
          </a:p>
        </p:txBody>
      </p:sp>
      <p:sp>
        <p:nvSpPr>
          <p:cNvPr id="11" name="TextBox 10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8948929" y="1584961"/>
            <a:ext cx="1328927" cy="24383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92093" y="425450"/>
            <a:ext cx="9583807" cy="961802"/>
          </a:xfrm>
          <a:prstGeom prst="rect">
            <a:avLst/>
          </a:prstGeom>
        </p:spPr>
        <p:txBody>
          <a:bodyPr vert="horz" wrap="square" lIns="0" tIns="0" rIns="0" bIns="0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3363902" marR="5079" indent="-3351203" algn="ctr">
              <a:lnSpc>
                <a:spcPts val="2500"/>
              </a:lnSpc>
            </a:pPr>
            <a:r>
              <a:rPr lang="ru-RU"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Структура 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налоговых</a:t>
            </a:r>
            <a:r>
              <a:rPr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23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и </a:t>
            </a:r>
            <a:r>
              <a:rPr lang="ru-RU"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н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еналоговых</a:t>
            </a:r>
            <a:r>
              <a:rPr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доходов</a:t>
            </a:r>
            <a:r>
              <a:rPr lang="ru-RU"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бюджета</a:t>
            </a:r>
            <a:endParaRPr lang="ru-RU" sz="2300" b="1" dirty="0" smtClean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  <a:latin typeface="Times New Roman"/>
              <a:cs typeface="Times New Roman"/>
            </a:endParaRPr>
          </a:p>
          <a:p>
            <a:pPr marL="3363902" marR="5079" indent="-3351203" algn="ctr">
              <a:lnSpc>
                <a:spcPts val="2500"/>
              </a:lnSpc>
            </a:pPr>
            <a:r>
              <a:rPr lang="ru-RU"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Дегтевского сельского поселения </a:t>
            </a:r>
          </a:p>
          <a:p>
            <a:pPr marL="3363902" marR="5079" indent="-3351203" algn="ctr">
              <a:lnSpc>
                <a:spcPts val="2500"/>
              </a:lnSpc>
            </a:pPr>
            <a:r>
              <a:rPr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Миллеровского</a:t>
            </a:r>
            <a:r>
              <a:rPr lang="ru-RU"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2300" b="1" dirty="0" err="1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района</a:t>
            </a:r>
            <a:r>
              <a:rPr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в</a:t>
            </a:r>
            <a:r>
              <a:rPr lang="ru-RU" sz="23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ru-RU"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2024</a:t>
            </a:r>
            <a:r>
              <a:rPr sz="22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sz="2300" b="1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/>
                <a:cs typeface="Times New Roman"/>
              </a:rPr>
              <a:t>году</a:t>
            </a:r>
          </a:p>
        </p:txBody>
      </p:sp>
      <p:graphicFrame>
        <p:nvGraphicFramePr>
          <p:cNvPr id="27" name="Диаграмма 26"/>
          <p:cNvGraphicFramePr/>
          <p:nvPr>
            <p:extLst>
              <p:ext uri="{D42A27DB-BD31-4B8C-83A1-F6EECF244321}">
                <p14:modId xmlns:p14="http://schemas.microsoft.com/office/powerpoint/2010/main" val="1523355471"/>
              </p:ext>
            </p:extLst>
          </p:nvPr>
        </p:nvGraphicFramePr>
        <p:xfrm>
          <a:off x="393700" y="1949451"/>
          <a:ext cx="9925050" cy="49434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8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Диаграмма 12"/>
          <p:cNvGraphicFramePr/>
          <p:nvPr>
            <p:extLst>
              <p:ext uri="{D42A27DB-BD31-4B8C-83A1-F6EECF244321}">
                <p14:modId xmlns:p14="http://schemas.microsoft.com/office/powerpoint/2010/main" val="1017114323"/>
              </p:ext>
            </p:extLst>
          </p:nvPr>
        </p:nvGraphicFramePr>
        <p:xfrm>
          <a:off x="774700" y="1873250"/>
          <a:ext cx="82296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object 12"/>
          <p:cNvSpPr txBox="1"/>
          <p:nvPr/>
        </p:nvSpPr>
        <p:spPr>
          <a:xfrm>
            <a:off x="8470900" y="1416050"/>
            <a:ext cx="1219200" cy="3206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918839" marR="5079" indent="-3906774">
              <a:lnSpc>
                <a:spcPts val="2500"/>
              </a:lnSpc>
              <a:tabLst>
                <a:tab pos="502871" algn="l"/>
              </a:tabLst>
            </a:pPr>
            <a:r>
              <a:rPr lang="ru-RU" b="1" spc="-60" dirty="0" smtClean="0">
                <a:latin typeface="Times New Roman"/>
                <a:cs typeface="Times New Roman"/>
              </a:rPr>
              <a:t>тыс.руб.</a:t>
            </a:r>
            <a:endParaRPr dirty="0">
              <a:latin typeface="Times New Roman"/>
              <a:cs typeface="Times New Roman"/>
            </a:endParaRPr>
          </a:p>
        </p:txBody>
      </p:sp>
      <p:sp>
        <p:nvSpPr>
          <p:cNvPr id="20" name="Номер слайда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9</a:t>
            </a:fld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5740400" y="0"/>
            <a:ext cx="4953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Администрация Дегтевского сельского поселения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17500" y="501650"/>
            <a:ext cx="10058400" cy="1015663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2000" b="1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Структура безвозмездных поступления от бюджетов бюджетной системы Российской Федерации в бюджет Дегтевского сельского поселения Миллеровского района в 2024 году</a:t>
            </a:r>
            <a:endParaRPr lang="ru-RU" sz="2000" b="1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2041</TotalTime>
  <Words>776</Words>
  <Application>Microsoft Office PowerPoint</Application>
  <PresentationFormat>Произвольный</PresentationFormat>
  <Paragraphs>203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Солнцестояние</vt:lpstr>
      <vt:lpstr>Исполнение бюджета Дегтевского сельского поселения Миллеровского района за 2024 год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FFX_User</dc:creator>
  <cp:lastModifiedBy>Пользователь</cp:lastModifiedBy>
  <cp:revision>314</cp:revision>
  <cp:lastPrinted>2024-05-23T13:13:47Z</cp:lastPrinted>
  <dcterms:created xsi:type="dcterms:W3CDTF">2019-05-06T20:16:50Z</dcterms:created>
  <dcterms:modified xsi:type="dcterms:W3CDTF">2025-02-17T10:11:43Z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2018-04-13T00:00:00Z</vt:filetime>
  </property>
  <property fmtid="{D5CDD505-2E9C-101B-9397-08002B2CF9AE}" pid="3" name="LastSaved">
    <vt:filetime>2018-04-13T00:00:00Z</vt:filetime>
  </property>
</Properties>
</file>