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80" r:id="rId15"/>
    <p:sldId id="281" r:id="rId16"/>
    <p:sldId id="282" r:id="rId17"/>
    <p:sldId id="285" r:id="rId18"/>
    <p:sldId id="286" r:id="rId19"/>
  </p:sldIdLst>
  <p:sldSz cx="10693400" cy="7556500"/>
  <p:notesSz cx="10234613" cy="7102475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4DE6"/>
    <a:srgbClr val="FF3399"/>
    <a:srgbClr val="FF7C80"/>
    <a:srgbClr val="AFDC7E"/>
    <a:srgbClr val="D9C1F1"/>
    <a:srgbClr val="BEF1F4"/>
    <a:srgbClr val="A827AB"/>
    <a:srgbClr val="A4AEF6"/>
    <a:srgbClr val="B07BD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>
                <c:manualLayout>
                  <c:x val="-2.5157226475207649E-2"/>
                  <c:y val="-7.347375328083991E-2"/>
                </c:manualLayout>
              </c:layout>
              <c:showVal val="1"/>
            </c:dLbl>
            <c:dLbl>
              <c:idx val="1"/>
              <c:layout>
                <c:manualLayout>
                  <c:x val="-1.0003608923884515E-2"/>
                  <c:y val="-2.9064829396325449E-2"/>
                </c:manualLayout>
              </c:layout>
              <c:showVal val="1"/>
            </c:dLbl>
            <c:dLbl>
              <c:idx val="2"/>
              <c:layout>
                <c:manualLayout>
                  <c:x val="4.3777777777777784E-2"/>
                  <c:y val="-1.704383202099740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0.55200000000000005</c:v>
                </c:pt>
                <c:pt idx="1">
                  <c:v>0.4130000000000002</c:v>
                </c:pt>
                <c:pt idx="2">
                  <c:v>3.5000000000000031E-2</c:v>
                </c:pt>
              </c:numCache>
            </c:numRef>
          </c:val>
        </c:ser>
      </c:pie3DChart>
    </c:plotArea>
    <c:legend>
      <c:legendPos val="l"/>
      <c:legendEntry>
        <c:idx val="0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6095550556180588"/>
          <c:y val="2.9783809918497051E-2"/>
          <c:w val="0.77195346675415577"/>
          <c:h val="0.17354170014462494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numFmt formatCode="0.0%" sourceLinked="0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</c:f>
              <c:strCache>
                <c:ptCount val="1"/>
                <c:pt idx="0">
                  <c:v>Финансовое обеспечение выполнения муниципальных услуг домами культуры - 4330,7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4330.7</c:v>
                </c:pt>
              </c:numCache>
            </c:numRef>
          </c:val>
        </c:ser>
        <c:firstSliceAng val="0"/>
        <c:holeSize val="38"/>
      </c:doughnutChart>
    </c:plotArea>
    <c:legend>
      <c:legendPos val="r"/>
      <c:layout>
        <c:manualLayout>
          <c:xMode val="edge"/>
          <c:yMode val="edge"/>
          <c:x val="0.57374109486314728"/>
          <c:y val="3.5023269150179802E-2"/>
          <c:w val="0.41435414323209813"/>
          <c:h val="0.9299531676187536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 - 98,4%</c:v>
                </c:pt>
                <c:pt idx="1">
                  <c:v>непрограммные расходы - 1,6%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13589.9</c:v>
                </c:pt>
                <c:pt idx="1">
                  <c:v>221.7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231773111694375E-2"/>
          <c:y val="0.24405987295066378"/>
          <c:w val="0.69878499562554763"/>
          <c:h val="0.72661664574536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7.2516282686886424E-2"/>
                  <c:y val="7.0430598349119564E-3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2653288659957154"/>
                  <c:y val="8.3207685561370065E-2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2188781957810806"/>
                  <c:y val="-6.1674084217733724E-3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0840381063478174E-4"/>
                  <c:y val="-0.10535433070866139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5384915427238327"/>
                  <c:y val="-5.5555555555555455E-2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numFmt formatCode="0%" sourceLinked="0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 и 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2605.3000000000002</c:v>
                </c:pt>
                <c:pt idx="1">
                  <c:v>192.9</c:v>
                </c:pt>
                <c:pt idx="2">
                  <c:v>4821.8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41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Дегтевского сельского поселения Миллиеровского района</c:v>
                </c:pt>
              </c:strCache>
            </c:strRef>
          </c:tx>
          <c:spPr>
            <a:solidFill>
              <a:srgbClr val="004DE6"/>
            </a:solidFill>
          </c:spPr>
          <c:dLbls>
            <c:dLbl>
              <c:idx val="0"/>
              <c:layout>
                <c:manualLayout>
                  <c:x val="6.9767441860465476E-2"/>
                  <c:y val="-0.10512102653834986"/>
                </c:manualLayout>
              </c:layout>
              <c:showVal val="1"/>
            </c:dLbl>
            <c:dLbl>
              <c:idx val="1"/>
              <c:layout>
                <c:manualLayout>
                  <c:x val="7.3643410852713531E-2"/>
                  <c:y val="-0.11925707203266259"/>
                </c:manualLayout>
              </c:layout>
              <c:showVal val="1"/>
            </c:dLbl>
            <c:dLbl>
              <c:idx val="2"/>
              <c:layout>
                <c:manualLayout>
                  <c:x val="7.2351421188630874E-2"/>
                  <c:y val="-0.11669491834354052"/>
                </c:manualLayout>
              </c:layout>
              <c:showVal val="1"/>
            </c:dLbl>
            <c:dLbl>
              <c:idx val="3"/>
              <c:layout>
                <c:manualLayout>
                  <c:x val="7.4935400516795883E-2"/>
                  <c:y val="-0.11584700349956213"/>
                </c:manualLayout>
              </c:layout>
              <c:showVal val="1"/>
            </c:dLbl>
            <c:dLbl>
              <c:idx val="4"/>
              <c:layout>
                <c:manualLayout>
                  <c:x val="7.2351421188630874E-2"/>
                  <c:y val="-0.11342592592592612"/>
                </c:manualLayout>
              </c:layout>
              <c:showVal val="1"/>
            </c:dLbl>
            <c:dLbl>
              <c:idx val="5"/>
              <c:layout>
                <c:manualLayout>
                  <c:x val="7.6227390180878554E-2"/>
                  <c:y val="-0.15046296296296396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>
                  <c:v>11139.3</c:v>
                </c:pt>
                <c:pt idx="1">
                  <c:v>10521.3</c:v>
                </c:pt>
                <c:pt idx="2">
                  <c:v>10876.9</c:v>
                </c:pt>
                <c:pt idx="3">
                  <c:v>14365</c:v>
                </c:pt>
                <c:pt idx="4">
                  <c:v>11748</c:v>
                </c:pt>
                <c:pt idx="5">
                  <c:v>13611.1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6"/>
                <c:pt idx="0">
                  <c:v>149.5</c:v>
                </c:pt>
                <c:pt idx="1">
                  <c:v>154.6</c:v>
                </c:pt>
                <c:pt idx="2">
                  <c:v>164.7</c:v>
                </c:pt>
                <c:pt idx="3">
                  <c:v>174.8</c:v>
                </c:pt>
                <c:pt idx="4">
                  <c:v>173.5</c:v>
                </c:pt>
                <c:pt idx="5">
                  <c:v>192.7</c:v>
                </c:pt>
              </c:numCache>
            </c:numRef>
          </c:val>
        </c:ser>
        <c:shape val="cylinder"/>
        <c:axId val="137128960"/>
        <c:axId val="137134848"/>
        <c:axId val="0"/>
      </c:bar3DChart>
      <c:catAx>
        <c:axId val="137128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134848"/>
        <c:crosses val="autoZero"/>
        <c:auto val="1"/>
        <c:lblAlgn val="ctr"/>
        <c:lblOffset val="100"/>
      </c:catAx>
      <c:valAx>
        <c:axId val="13713484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712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30944678426992"/>
          <c:y val="1.2635425780110869E-2"/>
          <c:w val="0.2844974465401125"/>
          <c:h val="0.1496026538349372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7948609793153E-2"/>
                  <c:y val="-2.77342473303852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9317750362834E-2"/>
                  <c:y val="-2.070283312561615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4726044917554E-2"/>
                  <c:y val="-2.03053827241141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009297682556616E-2"/>
                  <c:y val="-2.18691459128329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167543653493501E-2"/>
                  <c:y val="-3.28754807472983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09298422289393E-3"/>
                  <c:y val="0.6145622478552905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281973816717123E-3"/>
                  <c:y val="0.61456245824983302"/>
                </c:manualLayout>
              </c:layout>
              <c:showVal val="1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Val val="1"/>
            </c:dLbl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6602.8</c:v>
                </c:pt>
                <c:pt idx="1">
                  <c:v>7937.9</c:v>
                </c:pt>
                <c:pt idx="2">
                  <c:v>12123.2</c:v>
                </c:pt>
                <c:pt idx="3">
                  <c:v>6427.2</c:v>
                </c:pt>
                <c:pt idx="4">
                  <c:v>6183.8</c:v>
                </c:pt>
              </c:numCache>
            </c:numRef>
          </c:val>
        </c:ser>
        <c:shape val="box"/>
        <c:axId val="137156864"/>
        <c:axId val="141847168"/>
        <c:axId val="0"/>
      </c:bar3DChart>
      <c:catAx>
        <c:axId val="137156864"/>
        <c:scaling>
          <c:orientation val="minMax"/>
        </c:scaling>
        <c:axPos val="b"/>
        <c:numFmt formatCode="General" sourceLinked="1"/>
        <c:tickLblPos val="nextTo"/>
        <c:crossAx val="141847168"/>
        <c:crosses val="autoZero"/>
        <c:auto val="1"/>
        <c:lblAlgn val="ctr"/>
        <c:lblOffset val="100"/>
      </c:catAx>
      <c:valAx>
        <c:axId val="141847168"/>
        <c:scaling>
          <c:orientation val="minMax"/>
        </c:scaling>
        <c:axPos val="l"/>
        <c:majorGridlines/>
        <c:numFmt formatCode="General" sourceLinked="1"/>
        <c:tickLblPos val="nextTo"/>
        <c:crossAx val="137156864"/>
        <c:crosses val="autoZero"/>
        <c:crossBetween val="between"/>
      </c:valAx>
    </c:plotArea>
    <c:plotVisOnly val="1"/>
    <c:dispBlanksAs val="gap"/>
  </c:chart>
  <c:spPr>
    <a:effectLst>
      <a:softEdge rad="635000"/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412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627805245274658E-2"/>
                  <c:y val="-4.4935841353164176E-2"/>
                </c:manualLayout>
              </c:layout>
              <c:showVal val="1"/>
            </c:dLbl>
            <c:dLbl>
              <c:idx val="1"/>
              <c:layout>
                <c:manualLayout>
                  <c:x val="7.751836253026511E-3"/>
                  <c:y val="-1.0460775736366298E-2"/>
                </c:manualLayout>
              </c:layout>
              <c:showVal val="1"/>
            </c:dLbl>
            <c:dLbl>
              <c:idx val="2"/>
              <c:layout>
                <c:manualLayout>
                  <c:x val="9.0439276485788107E-3"/>
                  <c:y val="-9.5435987168271115E-4"/>
                </c:manualLayout>
              </c:layout>
              <c:showVal val="1"/>
            </c:dLbl>
            <c:dLbl>
              <c:idx val="3"/>
              <c:layout>
                <c:manualLayout>
                  <c:x val="1.1627906976744136E-2"/>
                  <c:y val="-1.6310148731408583E-2"/>
                </c:manualLayout>
              </c:layout>
              <c:showVal val="1"/>
            </c:dLbl>
            <c:dLbl>
              <c:idx val="4"/>
              <c:layout>
                <c:manualLayout>
                  <c:x val="5.1679586563307288E-3"/>
                  <c:y val="-9.2592592592593281E-3"/>
                </c:manualLayout>
              </c:layout>
              <c:showVal val="1"/>
            </c:dLbl>
            <c:dLbl>
              <c:idx val="5"/>
              <c:layout>
                <c:manualLayout>
                  <c:x val="7.7519379844962445E-3"/>
                  <c:y val="6.249981773111701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4073.1</c:v>
                </c:pt>
                <c:pt idx="1">
                  <c:v>3885.1</c:v>
                </c:pt>
                <c:pt idx="2">
                  <c:v>2416.6</c:v>
                </c:pt>
                <c:pt idx="3">
                  <c:v>5494.3</c:v>
                </c:pt>
                <c:pt idx="4">
                  <c:v>7620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7.7519379844961595E-3"/>
                  <c:y val="-6.71478565179353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875867260778449E-3"/>
                  <c:y val="-6.9444444444444675E-3"/>
                </c:manualLayout>
              </c:layout>
              <c:showVal val="1"/>
            </c:dLbl>
            <c:dLbl>
              <c:idx val="2"/>
              <c:layout>
                <c:manualLayout>
                  <c:x val="5.1679586563307288E-3"/>
                  <c:y val="-6.6617454068241761E-3"/>
                </c:manualLayout>
              </c:layout>
              <c:showVal val="1"/>
            </c:dLbl>
            <c:dLbl>
              <c:idx val="3"/>
              <c:layout>
                <c:manualLayout>
                  <c:x val="6.4599483204134615E-3"/>
                  <c:y val="-2.0356153397491927E-2"/>
                </c:manualLayout>
              </c:layout>
              <c:showVal val="1"/>
            </c:dLbl>
            <c:dLbl>
              <c:idx val="4"/>
              <c:layout>
                <c:manualLayout>
                  <c:x val="1.291989664082688E-3"/>
                  <c:y val="-2.3148148148148147E-2"/>
                </c:manualLayout>
              </c:layout>
              <c:showVal val="1"/>
            </c:dLbl>
            <c:dLbl>
              <c:idx val="5"/>
              <c:layout>
                <c:manualLayout>
                  <c:x val="3.8759689922481569E-3"/>
                  <c:y val="-2.77777777777780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6602.8</c:v>
                </c:pt>
                <c:pt idx="1">
                  <c:v>7937.9</c:v>
                </c:pt>
                <c:pt idx="2">
                  <c:v>12123.2</c:v>
                </c:pt>
                <c:pt idx="3">
                  <c:v>6427.2</c:v>
                </c:pt>
                <c:pt idx="4">
                  <c:v>6183.8</c:v>
                </c:pt>
              </c:numCache>
            </c:numRef>
          </c:val>
        </c:ser>
        <c:shape val="box"/>
        <c:axId val="123160064"/>
        <c:axId val="123161600"/>
        <c:axId val="0"/>
      </c:bar3DChart>
      <c:catAx>
        <c:axId val="123160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161600"/>
        <c:crosses val="autoZero"/>
        <c:auto val="1"/>
        <c:lblAlgn val="ctr"/>
        <c:lblOffset val="100"/>
      </c:catAx>
      <c:valAx>
        <c:axId val="12316160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316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30944678427003"/>
          <c:y val="1.2635425780110872E-2"/>
          <c:w val="0.3183649718203862"/>
          <c:h val="9.7491534932179283E-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8536013452415584E-2"/>
          <c:y val="0.10086647679678352"/>
          <c:w val="0.41716955173298331"/>
          <c:h val="0.899133523203216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5"/>
          <c:dLbls>
            <c:dLbl>
              <c:idx val="0"/>
              <c:layout>
                <c:manualLayout>
                  <c:x val="-4.7740527991750334E-3"/>
                  <c:y val="0.10786262355503461"/>
                </c:manualLayout>
              </c:layout>
              <c:showVal val="1"/>
            </c:dLbl>
            <c:dLbl>
              <c:idx val="1"/>
              <c:layout>
                <c:manualLayout>
                  <c:x val="-1.5023176397126109E-2"/>
                  <c:y val="-1.4663762774334059E-2"/>
                </c:manualLayout>
              </c:layout>
              <c:showVal val="1"/>
            </c:dLbl>
            <c:dLbl>
              <c:idx val="2"/>
              <c:layout>
                <c:manualLayout>
                  <c:x val="-2.1987133148336714E-3"/>
                  <c:y val="-1.267437315016474E-3"/>
                </c:manualLayout>
              </c:layout>
              <c:showVal val="1"/>
            </c:dLbl>
            <c:dLbl>
              <c:idx val="3"/>
              <c:layout>
                <c:manualLayout>
                  <c:x val="-1.7503478402810843E-2"/>
                  <c:y val="-2.46393192786386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96666692577139E-3"/>
                  <c:y val="-2.8515155363644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0413573673479E-2"/>
                  <c:y val="-4.8902217010107885E-2"/>
                </c:manualLayout>
              </c:layout>
              <c:showVal val="1"/>
            </c:dLbl>
            <c:dLbl>
              <c:idx val="6"/>
              <c:layout>
                <c:manualLayout>
                  <c:x val="4.8344953919259602E-2"/>
                  <c:y val="-3.1914893617021281E-2"/>
                </c:manualLayout>
              </c:layout>
              <c:showVal val="1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- 16,3%</c:v>
                </c:pt>
                <c:pt idx="1">
                  <c:v>Налог на имущество физических лиц - 61,8%</c:v>
                </c:pt>
                <c:pt idx="2">
                  <c:v>Налоги на совокупный доход - 13,6%</c:v>
                </c:pt>
                <c:pt idx="3">
                  <c:v>Доходы от использования имущества находящегося в государственной и муниципальной собственности - 3,4%</c:v>
                </c:pt>
                <c:pt idx="4">
                  <c:v>Госпошлина - 0,5%</c:v>
                </c:pt>
                <c:pt idx="5">
                  <c:v>Остальные доходы - 4,4%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1010.2</c:v>
                </c:pt>
                <c:pt idx="1">
                  <c:v>3819.2</c:v>
                </c:pt>
                <c:pt idx="2">
                  <c:v>841</c:v>
                </c:pt>
                <c:pt idx="3">
                  <c:v>207.9</c:v>
                </c:pt>
                <c:pt idx="4">
                  <c:v>29</c:v>
                </c:pt>
                <c:pt idx="5">
                  <c:v>276.5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813487652642158"/>
          <c:y val="4.3358521717043533E-2"/>
          <c:w val="0.42396778882403036"/>
          <c:h val="0.91328274489881911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4089016970861236E-2"/>
          <c:y val="2.9689608636977092E-2"/>
          <c:w val="0.8373358949727826"/>
          <c:h val="0.9406207827260458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14300" prst="artDeco"/>
            </a:sp3d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Дохода от использования имущества</c:v>
                </c:pt>
                <c:pt idx="3">
                  <c:v>Доходы от продажи материальных и не материальных активов</c:v>
                </c:pt>
                <c:pt idx="4">
                  <c:v>Гос.пошлина</c:v>
                </c:pt>
                <c:pt idx="5">
                  <c:v>Штрафы, санкции, возмещение ущерба</c:v>
                </c:pt>
                <c:pt idx="6">
                  <c:v>Иные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1010.2</c:v>
                </c:pt>
                <c:pt idx="1">
                  <c:v>841</c:v>
                </c:pt>
                <c:pt idx="2">
                  <c:v>207.9</c:v>
                </c:pt>
                <c:pt idx="3">
                  <c:v>257.7</c:v>
                </c:pt>
                <c:pt idx="4">
                  <c:v>18.8</c:v>
                </c:pt>
                <c:pt idx="5">
                  <c:v>29</c:v>
                </c:pt>
                <c:pt idx="6">
                  <c:v>3819.2</c:v>
                </c:pt>
              </c:numCache>
            </c:numRef>
          </c:val>
        </c:ser>
        <c:axId val="144485760"/>
        <c:axId val="145167488"/>
      </c:barChart>
      <c:catAx>
        <c:axId val="144485760"/>
        <c:scaling>
          <c:orientation val="minMax"/>
        </c:scaling>
        <c:delete val="1"/>
        <c:axPos val="l"/>
        <c:numFmt formatCode="General" sourceLinked="0"/>
        <c:tickLblPos val="none"/>
        <c:crossAx val="145167488"/>
        <c:crosses val="autoZero"/>
        <c:auto val="1"/>
        <c:lblAlgn val="ctr"/>
        <c:lblOffset val="100"/>
      </c:catAx>
      <c:valAx>
        <c:axId val="145167488"/>
        <c:scaling>
          <c:orientation val="minMax"/>
        </c:scaling>
        <c:delete val="1"/>
        <c:axPos val="b"/>
        <c:numFmt formatCode="General" sourceLinked="1"/>
        <c:tickLblPos val="none"/>
        <c:crossAx val="144485760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dPt>
            <c:idx val="0"/>
            <c:spPr>
              <a:solidFill>
                <a:srgbClr val="FF7C80"/>
              </a:solidFill>
            </c:spPr>
          </c:dPt>
          <c:dPt>
            <c:idx val="1"/>
            <c:spPr>
              <a:solidFill>
                <a:srgbClr val="AFDC7E"/>
              </a:solidFill>
            </c:spPr>
          </c:dPt>
          <c:dPt>
            <c:idx val="2"/>
            <c:spPr>
              <a:solidFill>
                <a:srgbClr val="A4AEF6"/>
              </a:solidFill>
            </c:spPr>
          </c:dPt>
          <c:dPt>
            <c:idx val="3"/>
            <c:spPr>
              <a:solidFill>
                <a:srgbClr val="FFFF99"/>
              </a:solidFill>
            </c:spPr>
          </c:dPt>
          <c:dPt>
            <c:idx val="4"/>
            <c:spPr>
              <a:solidFill>
                <a:srgbClr val="BEF1F4"/>
              </a:solidFill>
            </c:spPr>
          </c:dPt>
          <c:dLbls>
            <c:dLbl>
              <c:idx val="0"/>
              <c:layout>
                <c:manualLayout>
                  <c:x val="9.7144917953958052E-3"/>
                  <c:y val="-5.5671537926235436E-2"/>
                </c:manualLayout>
              </c:layout>
              <c:showVal val="1"/>
            </c:dLbl>
            <c:dLbl>
              <c:idx val="1"/>
              <c:layout>
                <c:manualLayout>
                  <c:x val="1.0178117048346057E-2"/>
                  <c:y val="-4.1753653444676429E-2"/>
                </c:manualLayout>
              </c:layout>
              <c:showVal val="1"/>
            </c:dLbl>
            <c:dLbl>
              <c:idx val="2"/>
              <c:layout>
                <c:manualLayout>
                  <c:x val="1.0600468834525523E-2"/>
                  <c:y val="-4.4537230340988526E-2"/>
                </c:manualLayout>
              </c:layout>
              <c:showVal val="1"/>
            </c:dLbl>
            <c:dLbl>
              <c:idx val="3"/>
              <c:layout>
                <c:manualLayout>
                  <c:x val="1.1182504858648445E-2"/>
                  <c:y val="-3.6186499652052888E-2"/>
                </c:manualLayout>
              </c:layout>
              <c:showVal val="1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Val val="1"/>
            </c:dLbl>
            <c:dLbl>
              <c:idx val="5"/>
              <c:layout>
                <c:manualLayout>
                  <c:x val="1.1450381679389362E-2"/>
                  <c:y val="-4.175365344467651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10782.6</c:v>
                </c:pt>
                <c:pt idx="1">
                  <c:v>11181.5</c:v>
                </c:pt>
                <c:pt idx="2">
                  <c:v>14539.8</c:v>
                </c:pt>
                <c:pt idx="3">
                  <c:v>12414</c:v>
                </c:pt>
                <c:pt idx="4">
                  <c:v>13811.6</c:v>
                </c:pt>
              </c:numCache>
            </c:numRef>
          </c:val>
          <c:shape val="box"/>
        </c:ser>
        <c:shape val="cylinder"/>
        <c:axId val="147278848"/>
        <c:axId val="147325696"/>
        <c:axId val="0"/>
      </c:bar3DChart>
      <c:catAx>
        <c:axId val="147278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325696"/>
        <c:crosses val="autoZero"/>
        <c:auto val="1"/>
        <c:lblAlgn val="ctr"/>
        <c:lblOffset val="100"/>
      </c:catAx>
      <c:valAx>
        <c:axId val="147325696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4727884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5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3809523809523969"/>
          <c:y val="0.17864077669902911"/>
          <c:w val="0.6812169312169265"/>
          <c:h val="0.66601941747573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3892148898054424"/>
                  <c:y val="-4.2514180873022014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100633254176465E-2"/>
                  <c:y val="8.1358184151638729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138607674040761E-3"/>
                  <c:y val="-9.1638483193126535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719576719576729E-2"/>
                  <c:y val="6.3982904435961593E-2"/>
                </c:manualLayout>
              </c:layout>
              <c:showCatName val="1"/>
            </c:dLbl>
            <c:dLbl>
              <c:idx val="4"/>
              <c:layout>
                <c:manualLayout>
                  <c:x val="3.9571407740699095E-2"/>
                  <c:y val="0.14123527762913141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785339332583385"/>
                  <c:y val="0.14552587722651167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544431946007479E-2"/>
                  <c:y val="5.0278928726142244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311E-2"/>
                  <c:y val="-7.897692271677037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257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54E-2"/>
                  <c:y val="-2.5271666284432892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Национальная оборона - 192,7 тыс. рублей</c:v>
                </c:pt>
                <c:pt idx="1">
                  <c:v>Жилищно-коммунальное хозяйство - 4880,3 тыс. рублей</c:v>
                </c:pt>
                <c:pt idx="2">
                  <c:v>Национальная экономика - 94,3 тыс. рублей</c:v>
                </c:pt>
                <c:pt idx="3">
                  <c:v>Национальная безопасность и правоохранительная деятельность - 16,9 тыс. рублей</c:v>
                </c:pt>
                <c:pt idx="4">
                  <c:v>Общегосударственные вопросы - 4064,2 тыс. рублей</c:v>
                </c:pt>
                <c:pt idx="5">
                  <c:v>Социальная политика - 232,5 тыс. рублей</c:v>
                </c:pt>
                <c:pt idx="6">
                  <c:v>Культура, кинематография - 4330,7 тыс. рублей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192.7</c:v>
                </c:pt>
                <c:pt idx="1">
                  <c:v>4880.3</c:v>
                </c:pt>
                <c:pt idx="2">
                  <c:v>94.3</c:v>
                </c:pt>
                <c:pt idx="3">
                  <c:v>16.899999999999999</c:v>
                </c:pt>
                <c:pt idx="4">
                  <c:v>4064.2</c:v>
                </c:pt>
                <c:pt idx="5">
                  <c:v>232.5</c:v>
                </c:pt>
                <c:pt idx="6">
                  <c:v>4330.7</c:v>
                </c:pt>
              </c:numCache>
            </c:numRef>
          </c:val>
        </c:ser>
      </c:pie3DChart>
    </c:plotArea>
    <c:plotVisOnly val="1"/>
    <c:dispBlanksAs val="zero"/>
  </c:chart>
  <c:spPr>
    <a:effectLst>
      <a:softEdge rad="127000"/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5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848836029317909E-2"/>
                  <c:y val="-2.12238138129412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378E-3"/>
                  <c:y val="-1.7220172201722093E-2"/>
                </c:manualLayout>
              </c:layout>
              <c:showVal val="1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4693.2</c:v>
                </c:pt>
                <c:pt idx="1">
                  <c:v>5060.5</c:v>
                </c:pt>
                <c:pt idx="2">
                  <c:v>5466.9</c:v>
                </c:pt>
                <c:pt idx="3">
                  <c:v>3373</c:v>
                </c:pt>
                <c:pt idx="4">
                  <c:v>4330.7</c:v>
                </c:pt>
              </c:numCache>
            </c:numRef>
          </c:val>
        </c:ser>
        <c:shape val="box"/>
        <c:axId val="144329344"/>
        <c:axId val="144331136"/>
        <c:axId val="0"/>
      </c:bar3DChart>
      <c:catAx>
        <c:axId val="144329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331136"/>
        <c:crosses val="autoZero"/>
        <c:auto val="1"/>
        <c:lblAlgn val="ctr"/>
        <c:lblOffset val="100"/>
      </c:catAx>
      <c:valAx>
        <c:axId val="144331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329344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B898-1793-412A-BA45-0C555EBAEE5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FEC5C-A98F-40DD-A459-CA48C8FDE58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4AB2E349-7313-43FA-9E49-C8285A378208}" type="parTrans" cxnId="{2B83925D-47B9-4C49-AF3C-931D3604BE77}">
      <dgm:prSet/>
      <dgm:spPr/>
      <dgm:t>
        <a:bodyPr/>
        <a:lstStyle/>
        <a:p>
          <a:endParaRPr lang="ru-RU"/>
        </a:p>
      </dgm:t>
    </dgm:pt>
    <dgm:pt modelId="{50F6FDD4-579A-405B-96C3-BD5D6A0821EA}" type="sibTrans" cxnId="{2B83925D-47B9-4C49-AF3C-931D3604BE77}">
      <dgm:prSet/>
      <dgm:spPr/>
      <dgm:t>
        <a:bodyPr/>
        <a:lstStyle/>
        <a:p>
          <a:endParaRPr lang="ru-RU"/>
        </a:p>
      </dgm:t>
    </dgm:pt>
    <dgm:pt modelId="{1488177A-7918-4DB0-B852-34AD396AF722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E9B905D-1E49-407D-928B-62553A816DD8}" type="parTrans" cxnId="{47858A84-D540-4FBD-A83A-1403FEB8533D}">
      <dgm:prSet/>
      <dgm:spPr/>
      <dgm:t>
        <a:bodyPr/>
        <a:lstStyle/>
        <a:p>
          <a:endParaRPr lang="ru-RU"/>
        </a:p>
      </dgm:t>
    </dgm:pt>
    <dgm:pt modelId="{5403AB0F-FEA7-4C9C-8543-6BE10CC19478}" type="sibTrans" cxnId="{47858A84-D540-4FBD-A83A-1403FEB8533D}">
      <dgm:prSet/>
      <dgm:spPr/>
      <dgm:t>
        <a:bodyPr/>
        <a:lstStyle/>
        <a:p>
          <a:endParaRPr lang="ru-RU"/>
        </a:p>
      </dgm:t>
    </dgm:pt>
    <dgm:pt modelId="{B37739D3-0650-44E1-9A7E-28852DED8522}" type="pres">
      <dgm:prSet presAssocID="{37B4B898-1793-412A-BA45-0C555EBAEE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7AF37-2A79-4844-A575-A15FEEFDE8EE}" type="pres">
      <dgm:prSet presAssocID="{618FEC5C-A98F-40DD-A459-CA48C8FDE583}" presName="arrow" presStyleLbl="node1" presStyleIdx="0" presStyleCnt="2" custRadScaleRad="104319" custRadScaleInc="-9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4C3B-74A0-4E04-9ACD-AA58748208C2}" type="pres">
      <dgm:prSet presAssocID="{1488177A-7918-4DB0-B852-34AD396AF722}" presName="arrow" presStyleLbl="node1" presStyleIdx="1" presStyleCnt="2" custRadScaleRad="95705" custRadScaleInc="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F7D08-4149-42CB-BD71-BEF887D0FE60}" type="presOf" srcId="{1488177A-7918-4DB0-B852-34AD396AF722}" destId="{C7924C3B-74A0-4E04-9ACD-AA58748208C2}" srcOrd="0" destOrd="0" presId="urn:microsoft.com/office/officeart/2005/8/layout/arrow1"/>
    <dgm:cxn modelId="{2B83925D-47B9-4C49-AF3C-931D3604BE77}" srcId="{37B4B898-1793-412A-BA45-0C555EBAEE53}" destId="{618FEC5C-A98F-40DD-A459-CA48C8FDE583}" srcOrd="0" destOrd="0" parTransId="{4AB2E349-7313-43FA-9E49-C8285A378208}" sibTransId="{50F6FDD4-579A-405B-96C3-BD5D6A0821EA}"/>
    <dgm:cxn modelId="{47858A84-D540-4FBD-A83A-1403FEB8533D}" srcId="{37B4B898-1793-412A-BA45-0C555EBAEE53}" destId="{1488177A-7918-4DB0-B852-34AD396AF722}" srcOrd="1" destOrd="0" parTransId="{8E9B905D-1E49-407D-928B-62553A816DD8}" sibTransId="{5403AB0F-FEA7-4C9C-8543-6BE10CC19478}"/>
    <dgm:cxn modelId="{74D505A5-3AC3-4D04-A66D-9146E2FB71C0}" type="presOf" srcId="{618FEC5C-A98F-40DD-A459-CA48C8FDE583}" destId="{D8A7AF37-2A79-4844-A575-A15FEEFDE8EE}" srcOrd="0" destOrd="0" presId="urn:microsoft.com/office/officeart/2005/8/layout/arrow1"/>
    <dgm:cxn modelId="{7E549869-221D-4893-8DBF-003083352989}" type="presOf" srcId="{37B4B898-1793-412A-BA45-0C555EBAEE53}" destId="{B37739D3-0650-44E1-9A7E-28852DED8522}" srcOrd="0" destOrd="0" presId="urn:microsoft.com/office/officeart/2005/8/layout/arrow1"/>
    <dgm:cxn modelId="{ADF41B30-B315-41A5-BD70-8E3FB64B148B}" type="presParOf" srcId="{B37739D3-0650-44E1-9A7E-28852DED8522}" destId="{D8A7AF37-2A79-4844-A575-A15FEEFDE8EE}" srcOrd="0" destOrd="0" presId="urn:microsoft.com/office/officeart/2005/8/layout/arrow1"/>
    <dgm:cxn modelId="{4574D084-679A-4EFD-BA0B-2D6E9D716997}" type="presParOf" srcId="{B37739D3-0650-44E1-9A7E-28852DED8522}" destId="{C7924C3B-74A0-4E04-9ACD-AA58748208C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79E2-A1B7-40DA-B1E5-B229BC26C5B5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601B2-4C5C-47E6-AFAF-F54B0E324D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 smtClean="0"/>
            <a:t>Налоговые </a:t>
          </a:r>
        </a:p>
        <a:p>
          <a:pPr>
            <a:spcAft>
              <a:spcPts val="0"/>
            </a:spcAft>
          </a:pPr>
          <a:r>
            <a:rPr lang="ru-RU" sz="1800" b="1" baseline="0" dirty="0" smtClean="0"/>
            <a:t>Доходы</a:t>
          </a:r>
        </a:p>
        <a:p>
          <a:pPr>
            <a:spcAft>
              <a:spcPts val="0"/>
            </a:spcAft>
          </a:pPr>
          <a:endParaRPr lang="ru-RU" sz="500" b="1" baseline="0" dirty="0" smtClean="0"/>
        </a:p>
        <a:p>
          <a:pPr>
            <a:spcAft>
              <a:spcPct val="35000"/>
            </a:spcAft>
          </a:pPr>
          <a:r>
            <a:rPr lang="ru-RU" sz="2000" b="1" i="1" baseline="0" dirty="0" smtClean="0"/>
            <a:t>5699,4</a:t>
          </a:r>
          <a:endParaRPr lang="ru-RU" sz="2000" b="1" i="1" baseline="0" dirty="0"/>
        </a:p>
      </dgm:t>
    </dgm:pt>
    <dgm:pt modelId="{BA0A25C7-C320-48C9-9954-C80FCB8018EC}" type="parTrans" cxnId="{8EA5DC9D-E2D3-4887-A743-1EEE7C8EAB76}">
      <dgm:prSet/>
      <dgm:spPr/>
      <dgm:t>
        <a:bodyPr/>
        <a:lstStyle/>
        <a:p>
          <a:endParaRPr lang="ru-RU"/>
        </a:p>
      </dgm:t>
    </dgm:pt>
    <dgm:pt modelId="{4A04F75D-99B2-4746-9D80-228DECB7450A}" type="sibTrans" cxnId="{8EA5DC9D-E2D3-4887-A743-1EEE7C8EAB76}">
      <dgm:prSet/>
      <dgm:spPr/>
      <dgm:t>
        <a:bodyPr/>
        <a:lstStyle/>
        <a:p>
          <a:endParaRPr lang="ru-RU"/>
        </a:p>
      </dgm:t>
    </dgm:pt>
    <dgm:pt modelId="{9A4E27C2-6D78-4DBD-B4BD-A27DDD5EE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доходы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 физических лиц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1010,2</a:t>
          </a:r>
          <a:endParaRPr lang="ru-RU" sz="1300" b="1" i="1" baseline="0" dirty="0"/>
        </a:p>
      </dgm:t>
    </dgm:pt>
    <dgm:pt modelId="{E69A9CA3-715A-4912-A228-041A5E008D26}" type="parTrans" cxnId="{C1C3F796-C065-467A-B540-A84F6A1041D2}">
      <dgm:prSet/>
      <dgm:spPr/>
      <dgm:t>
        <a:bodyPr/>
        <a:lstStyle/>
        <a:p>
          <a:endParaRPr lang="ru-RU"/>
        </a:p>
      </dgm:t>
    </dgm:pt>
    <dgm:pt modelId="{A41AFEA4-2A89-4D52-A2F0-0A97BB6920C2}" type="sibTrans" cxnId="{C1C3F796-C065-467A-B540-A84F6A1041D2}">
      <dgm:prSet/>
      <dgm:spPr/>
      <dgm:t>
        <a:bodyPr/>
        <a:lstStyle/>
        <a:p>
          <a:endParaRPr lang="ru-RU"/>
        </a:p>
      </dgm:t>
    </dgm:pt>
    <dgm:pt modelId="{348A2829-B03C-47A6-827D-83DB89EFAA81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Неналоговые</a:t>
          </a:r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 доходы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500" b="1" baseline="0" dirty="0" smtClean="0"/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i="1" baseline="0" dirty="0" smtClean="0"/>
            <a:t>484,4</a:t>
          </a:r>
          <a:endParaRPr lang="ru-RU" sz="2000" b="1" i="1" baseline="0" dirty="0"/>
        </a:p>
      </dgm:t>
    </dgm:pt>
    <dgm:pt modelId="{E88CC5BC-4190-4D3A-A950-DF2650AA4492}" type="parTrans" cxnId="{FBD4AC44-FF8A-408D-9DB2-7E6BE2717180}">
      <dgm:prSet/>
      <dgm:spPr/>
      <dgm:t>
        <a:bodyPr/>
        <a:lstStyle/>
        <a:p>
          <a:endParaRPr lang="ru-RU"/>
        </a:p>
      </dgm:t>
    </dgm:pt>
    <dgm:pt modelId="{CCE47B8A-E06A-4D49-88CB-D9253CF525CD}" type="sibTrans" cxnId="{FBD4AC44-FF8A-408D-9DB2-7E6BE2717180}">
      <dgm:prSet/>
      <dgm:spPr/>
      <dgm:t>
        <a:bodyPr/>
        <a:lstStyle/>
        <a:p>
          <a:endParaRPr lang="ru-RU"/>
        </a:p>
      </dgm:t>
    </dgm:pt>
    <dgm:pt modelId="{74AC0CC1-8F26-4CFA-AE67-79B32733563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Доходы на использование имущества 207,9</a:t>
          </a:r>
        </a:p>
      </dgm:t>
    </dgm:pt>
    <dgm:pt modelId="{9CF06112-50F0-4F97-82CA-D3CB43259E53}" type="parTrans" cxnId="{10FA47E7-833B-4903-AC6E-F9FDEEFE6F67}">
      <dgm:prSet/>
      <dgm:spPr/>
      <dgm:t>
        <a:bodyPr/>
        <a:lstStyle/>
        <a:p>
          <a:endParaRPr lang="ru-RU"/>
        </a:p>
      </dgm:t>
    </dgm:pt>
    <dgm:pt modelId="{5AEEFA53-5B56-47C4-8717-A65A75B36E1E}" type="sibTrans" cxnId="{10FA47E7-833B-4903-AC6E-F9FDEEFE6F67}">
      <dgm:prSet/>
      <dgm:spPr/>
      <dgm:t>
        <a:bodyPr/>
        <a:lstStyle/>
        <a:p>
          <a:endParaRPr lang="ru-RU"/>
        </a:p>
      </dgm:t>
    </dgm:pt>
    <dgm:pt modelId="{D490E702-0874-4835-B93F-F9EBBA0620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Государственная пошлина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29,0</a:t>
          </a:r>
          <a:endParaRPr lang="ru-RU" sz="1300" b="1" i="0" baseline="0" dirty="0"/>
        </a:p>
      </dgm:t>
    </dgm:pt>
    <dgm:pt modelId="{EB29B3FA-C538-4C4C-B5AB-90C07B139D37}" type="parTrans" cxnId="{F53636E1-6105-4FB7-B878-54B07B2B9716}">
      <dgm:prSet/>
      <dgm:spPr/>
      <dgm:t>
        <a:bodyPr/>
        <a:lstStyle/>
        <a:p>
          <a:endParaRPr lang="ru-RU"/>
        </a:p>
      </dgm:t>
    </dgm:pt>
    <dgm:pt modelId="{BE0F5F22-8183-4DFE-BC55-19609B7B1852}" type="sibTrans" cxnId="{F53636E1-6105-4FB7-B878-54B07B2B9716}">
      <dgm:prSet/>
      <dgm:spPr/>
      <dgm:t>
        <a:bodyPr/>
        <a:lstStyle/>
        <a:p>
          <a:endParaRPr lang="ru-RU"/>
        </a:p>
      </dgm:t>
    </dgm:pt>
    <dgm:pt modelId="{555F3254-2CB1-4067-9F3C-42DFB34257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совокупный доход</a:t>
          </a:r>
        </a:p>
        <a:p>
          <a:pPr>
            <a:spcAft>
              <a:spcPct val="35000"/>
            </a:spcAft>
          </a:pPr>
          <a:r>
            <a:rPr lang="ru-RU" sz="1300" b="1" i="1" baseline="0" dirty="0" smtClean="0"/>
            <a:t>841,0</a:t>
          </a:r>
          <a:endParaRPr lang="ru-RU" sz="1300" b="1" i="1" baseline="0" dirty="0"/>
        </a:p>
      </dgm:t>
    </dgm:pt>
    <dgm:pt modelId="{3CA9FA41-116A-4AEC-A433-13E1F34D2144}" type="parTrans" cxnId="{2FFE1A15-D5E3-4376-BA89-1DA13B4A13D7}">
      <dgm:prSet/>
      <dgm:spPr/>
      <dgm:t>
        <a:bodyPr/>
        <a:lstStyle/>
        <a:p>
          <a:endParaRPr lang="ru-RU"/>
        </a:p>
      </dgm:t>
    </dgm:pt>
    <dgm:pt modelId="{03AD9C3F-2686-4939-B835-DBFF80B766B5}" type="sibTrans" cxnId="{2FFE1A15-D5E3-4376-BA89-1DA13B4A13D7}">
      <dgm:prSet/>
      <dgm:spPr/>
      <dgm:t>
        <a:bodyPr/>
        <a:lstStyle/>
        <a:p>
          <a:endParaRPr lang="ru-RU"/>
        </a:p>
      </dgm:t>
    </dgm:pt>
    <dgm:pt modelId="{8454E213-3A49-4C01-BA68-AB9ADC87B89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Доходы от продажи материальных и нематериальных активов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257,7</a:t>
          </a:r>
          <a:endParaRPr lang="ru-RU" sz="1300" b="1" i="1" baseline="0" dirty="0"/>
        </a:p>
      </dgm:t>
    </dgm:pt>
    <dgm:pt modelId="{B51FF9FA-2254-4686-87B4-76AC7FED5597}" type="parTrans" cxnId="{00E0D8D7-A1F7-427F-9166-1A2AFB7FFEDC}">
      <dgm:prSet/>
      <dgm:spPr/>
      <dgm:t>
        <a:bodyPr/>
        <a:lstStyle/>
        <a:p>
          <a:endParaRPr lang="ru-RU"/>
        </a:p>
      </dgm:t>
    </dgm:pt>
    <dgm:pt modelId="{F5A6CB60-7303-4459-A0F4-DFDAB618B8DC}" type="sibTrans" cxnId="{00E0D8D7-A1F7-427F-9166-1A2AFB7FFEDC}">
      <dgm:prSet/>
      <dgm:spPr/>
      <dgm:t>
        <a:bodyPr/>
        <a:lstStyle/>
        <a:p>
          <a:endParaRPr lang="ru-RU"/>
        </a:p>
      </dgm:t>
    </dgm:pt>
    <dgm:pt modelId="{04053970-5D80-46A1-B461-BED3F277752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Штрафы, санкции, возмещение ущерба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18,8</a:t>
          </a:r>
          <a:endParaRPr lang="ru-RU" sz="1300" b="1" i="1" baseline="0" dirty="0"/>
        </a:p>
      </dgm:t>
    </dgm:pt>
    <dgm:pt modelId="{BCF761D7-35BC-4230-9EA3-3C4439BBE1D6}" type="parTrans" cxnId="{23BB2189-C8C2-43BE-A7E3-117C71CE5A3E}">
      <dgm:prSet/>
      <dgm:spPr/>
      <dgm:t>
        <a:bodyPr/>
        <a:lstStyle/>
        <a:p>
          <a:endParaRPr lang="ru-RU"/>
        </a:p>
      </dgm:t>
    </dgm:pt>
    <dgm:pt modelId="{9ADAAD9A-9FD2-408F-9802-8510F7DAC23E}" type="sibTrans" cxnId="{23BB2189-C8C2-43BE-A7E3-117C71CE5A3E}">
      <dgm:prSet/>
      <dgm:spPr/>
      <dgm:t>
        <a:bodyPr/>
        <a:lstStyle/>
        <a:p>
          <a:endParaRPr lang="ru-RU"/>
        </a:p>
      </dgm:t>
    </dgm:pt>
    <dgm:pt modelId="{A1FCAF13-1A74-4F7D-8E4C-3CEA0E390CD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baseline="0" dirty="0" smtClean="0"/>
            <a:t>Доходы 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Бюджета</a:t>
          </a:r>
        </a:p>
        <a:p>
          <a:pPr>
            <a:spcAft>
              <a:spcPts val="0"/>
            </a:spcAft>
          </a:pPr>
          <a:endParaRPr lang="ru-RU" sz="2000" b="1" i="0" baseline="0" dirty="0" smtClean="0"/>
        </a:p>
        <a:p>
          <a:pPr>
            <a:spcAft>
              <a:spcPts val="0"/>
            </a:spcAft>
          </a:pPr>
          <a:r>
            <a:rPr lang="ru-RU" sz="2000" b="1" i="1" baseline="0" dirty="0" smtClean="0"/>
            <a:t>13803,8</a:t>
          </a:r>
          <a:endParaRPr lang="ru-RU" sz="2000" b="1" i="1" baseline="0" dirty="0"/>
        </a:p>
      </dgm:t>
    </dgm:pt>
    <dgm:pt modelId="{1EF553E7-F288-4F0C-94C0-A1A2AA976BC0}" type="parTrans" cxnId="{CC55FB61-0C53-4CB4-B0D4-1B9BEE204E52}">
      <dgm:prSet/>
      <dgm:spPr/>
      <dgm:t>
        <a:bodyPr/>
        <a:lstStyle/>
        <a:p>
          <a:endParaRPr lang="ru-RU"/>
        </a:p>
      </dgm:t>
    </dgm:pt>
    <dgm:pt modelId="{A8385386-22F2-4288-B476-844535B0E078}" type="sibTrans" cxnId="{CC55FB61-0C53-4CB4-B0D4-1B9BEE204E52}">
      <dgm:prSet/>
      <dgm:spPr/>
      <dgm:t>
        <a:bodyPr/>
        <a:lstStyle/>
        <a:p>
          <a:endParaRPr lang="ru-RU"/>
        </a:p>
      </dgm:t>
    </dgm:pt>
    <dgm:pt modelId="{BADDE544-2279-4C5F-A5AD-1F0D1BE7AB6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i="0" baseline="0" dirty="0" smtClean="0"/>
            <a:t>Безвозмездные поступления</a:t>
          </a:r>
        </a:p>
        <a:p>
          <a:pPr>
            <a:spcAft>
              <a:spcPts val="0"/>
            </a:spcAft>
          </a:pPr>
          <a:r>
            <a:rPr lang="ru-RU" sz="1800" b="1" i="1" baseline="0" dirty="0" smtClean="0"/>
            <a:t>7620,0</a:t>
          </a:r>
          <a:endParaRPr lang="ru-RU" sz="1800" b="1" i="1" baseline="0" dirty="0"/>
        </a:p>
      </dgm:t>
    </dgm:pt>
    <dgm:pt modelId="{2A7AAA2A-CC9A-4494-946C-D059BD91007B}" type="parTrans" cxnId="{401A625C-F6FC-4D0D-8F5B-E7D02F04F11A}">
      <dgm:prSet/>
      <dgm:spPr/>
      <dgm:t>
        <a:bodyPr/>
        <a:lstStyle/>
        <a:p>
          <a:endParaRPr lang="ru-RU"/>
        </a:p>
      </dgm:t>
    </dgm:pt>
    <dgm:pt modelId="{772A8182-0820-4197-85FA-B361FF2083F1}" type="sibTrans" cxnId="{401A625C-F6FC-4D0D-8F5B-E7D02F04F11A}">
      <dgm:prSet/>
      <dgm:spPr/>
      <dgm:t>
        <a:bodyPr/>
        <a:lstStyle/>
        <a:p>
          <a:endParaRPr lang="ru-RU"/>
        </a:p>
      </dgm:t>
    </dgm:pt>
    <dgm:pt modelId="{FCEEAC75-CE5E-4523-A1B6-72C9E004C73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Дотации бюджетам бюджетной системы РФ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2605,3</a:t>
          </a:r>
          <a:endParaRPr lang="ru-RU" sz="1300" b="1" i="1" baseline="0" dirty="0"/>
        </a:p>
      </dgm:t>
    </dgm:pt>
    <dgm:pt modelId="{72E23365-9504-45DB-8313-A5A322AD5B36}" type="parTrans" cxnId="{82FBB829-F882-44B3-A603-FD1D23266D4A}">
      <dgm:prSet/>
      <dgm:spPr/>
      <dgm:t>
        <a:bodyPr/>
        <a:lstStyle/>
        <a:p>
          <a:endParaRPr lang="ru-RU"/>
        </a:p>
      </dgm:t>
    </dgm:pt>
    <dgm:pt modelId="{CD4A7E36-957A-43C6-8867-36E7E9D47EA4}" type="sibTrans" cxnId="{82FBB829-F882-44B3-A603-FD1D23266D4A}">
      <dgm:prSet/>
      <dgm:spPr/>
      <dgm:t>
        <a:bodyPr/>
        <a:lstStyle/>
        <a:p>
          <a:endParaRPr lang="ru-RU"/>
        </a:p>
      </dgm:t>
    </dgm:pt>
    <dgm:pt modelId="{950B85DB-2CCD-497E-9A1E-F2D57AC45AA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Субвенции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192,9</a:t>
          </a:r>
          <a:endParaRPr lang="ru-RU" sz="1300" b="1" i="1" baseline="0" dirty="0"/>
        </a:p>
      </dgm:t>
    </dgm:pt>
    <dgm:pt modelId="{1023FEFC-1FA9-4EC6-8635-D743D1090DFC}" type="parTrans" cxnId="{3B313B0F-5287-4A67-A98E-4F25E2E57AB0}">
      <dgm:prSet/>
      <dgm:spPr/>
      <dgm:t>
        <a:bodyPr/>
        <a:lstStyle/>
        <a:p>
          <a:endParaRPr lang="ru-RU"/>
        </a:p>
      </dgm:t>
    </dgm:pt>
    <dgm:pt modelId="{141B24E2-9D6B-4D2B-A2C5-F7828834E18B}" type="sibTrans" cxnId="{3B313B0F-5287-4A67-A98E-4F25E2E57AB0}">
      <dgm:prSet/>
      <dgm:spPr/>
      <dgm:t>
        <a:bodyPr/>
        <a:lstStyle/>
        <a:p>
          <a:endParaRPr lang="ru-RU"/>
        </a:p>
      </dgm:t>
    </dgm:pt>
    <dgm:pt modelId="{605CD683-4AF7-42F8-9429-56F09F94735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Иные межбюджетные трансферты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4821,8</a:t>
          </a:r>
          <a:endParaRPr lang="ru-RU" sz="1300" b="1" i="1" baseline="0" dirty="0"/>
        </a:p>
      </dgm:t>
    </dgm:pt>
    <dgm:pt modelId="{D542C1F6-3BA5-4E95-989C-C841371D2AC8}" type="parTrans" cxnId="{EF08CBA2-CB0F-4DE8-98A2-E7FBFB76BF35}">
      <dgm:prSet/>
      <dgm:spPr/>
      <dgm:t>
        <a:bodyPr/>
        <a:lstStyle/>
        <a:p>
          <a:endParaRPr lang="ru-RU"/>
        </a:p>
      </dgm:t>
    </dgm:pt>
    <dgm:pt modelId="{A04A7D56-64D0-4776-9123-1C4769265944}" type="sibTrans" cxnId="{EF08CBA2-CB0F-4DE8-98A2-E7FBFB76BF35}">
      <dgm:prSet/>
      <dgm:spPr/>
      <dgm:t>
        <a:bodyPr/>
        <a:lstStyle/>
        <a:p>
          <a:endParaRPr lang="ru-RU"/>
        </a:p>
      </dgm:t>
    </dgm:pt>
    <dgm:pt modelId="{C048B5EA-E7CE-4AC9-BBD7-C572A93A994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Налоги на имущество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3819,2</a:t>
          </a:r>
          <a:endParaRPr lang="ru-RU" sz="1300" b="1" i="1" baseline="0" dirty="0"/>
        </a:p>
      </dgm:t>
    </dgm:pt>
    <dgm:pt modelId="{397D0387-59CA-4BE5-A755-29652FCF8EDA}" type="sibTrans" cxnId="{1C38E47F-851E-41B7-AA04-8936A296AC93}">
      <dgm:prSet/>
      <dgm:spPr/>
      <dgm:t>
        <a:bodyPr/>
        <a:lstStyle/>
        <a:p>
          <a:endParaRPr lang="ru-RU"/>
        </a:p>
      </dgm:t>
    </dgm:pt>
    <dgm:pt modelId="{B8C86235-8915-47F5-A205-7E723C1F92AD}" type="parTrans" cxnId="{1C38E47F-851E-41B7-AA04-8936A296AC93}">
      <dgm:prSet/>
      <dgm:spPr/>
      <dgm:t>
        <a:bodyPr/>
        <a:lstStyle/>
        <a:p>
          <a:endParaRPr lang="ru-RU"/>
        </a:p>
      </dgm:t>
    </dgm:pt>
    <dgm:pt modelId="{E3C03E95-D768-42B6-8922-A9A3518F668D}" type="pres">
      <dgm:prSet presAssocID="{EE5779E2-A1B7-40DA-B1E5-B229BC26C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F4056-3569-482D-939F-5EE4A49984C1}" type="pres">
      <dgm:prSet presAssocID="{288601B2-4C5C-47E6-AFAF-F54B0E324DEF}" presName="vertFlow" presStyleCnt="0"/>
      <dgm:spPr/>
      <dgm:t>
        <a:bodyPr/>
        <a:lstStyle/>
        <a:p>
          <a:endParaRPr lang="ru-RU"/>
        </a:p>
      </dgm:t>
    </dgm:pt>
    <dgm:pt modelId="{7DD402FB-CACD-4F64-80A6-6DD87ECCC32E}" type="pres">
      <dgm:prSet presAssocID="{288601B2-4C5C-47E6-AFAF-F54B0E324DEF}" presName="header" presStyleLbl="node1" presStyleIdx="0" presStyleCnt="4" custScaleX="84488" custScaleY="203331" custLinFactY="-100000" custLinFactNeighborX="-4552" custLinFactNeighborY="-154320"/>
      <dgm:spPr/>
      <dgm:t>
        <a:bodyPr/>
        <a:lstStyle/>
        <a:p>
          <a:endParaRPr lang="ru-RU"/>
        </a:p>
      </dgm:t>
    </dgm:pt>
    <dgm:pt modelId="{533FCD74-EB48-4F3B-A517-2A893792E362}" type="pres">
      <dgm:prSet presAssocID="{E69A9CA3-715A-4912-A228-041A5E008D26}" presName="parTrans" presStyleLbl="sibTrans2D1" presStyleIdx="0" presStyleCnt="10" custAng="551226" custScaleX="142359" custScaleY="233669"/>
      <dgm:spPr/>
      <dgm:t>
        <a:bodyPr/>
        <a:lstStyle/>
        <a:p>
          <a:endParaRPr lang="ru-RU"/>
        </a:p>
      </dgm:t>
    </dgm:pt>
    <dgm:pt modelId="{010C84A1-992E-4461-8C85-4DA8B1E0C810}" type="pres">
      <dgm:prSet presAssocID="{9A4E27C2-6D78-4DBD-B4BD-A27DDD5EED06}" presName="child" presStyleLbl="alignAccFollowNode1" presStyleIdx="0" presStyleCnt="10" custScaleY="115277" custLinFactY="-90091" custLinFactNeighborX="-35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8C1B-6C08-4859-8E1A-C58339B4D8B2}" type="pres">
      <dgm:prSet presAssocID="{A41AFEA4-2A89-4D52-A2F0-0A97BB6920C2}" presName="sibTrans" presStyleLbl="sibTrans2D1" presStyleIdx="1" presStyleCnt="10" custScaleX="89939" custScaleY="214573" custLinFactNeighborX="73" custLinFactNeighborY="6874"/>
      <dgm:spPr/>
      <dgm:t>
        <a:bodyPr/>
        <a:lstStyle/>
        <a:p>
          <a:endParaRPr lang="ru-RU"/>
        </a:p>
      </dgm:t>
    </dgm:pt>
    <dgm:pt modelId="{C10447A3-9E8B-4AF5-ADCF-C5124E75CCF3}" type="pres">
      <dgm:prSet presAssocID="{C048B5EA-E7CE-4AC9-BBD7-C572A93A9944}" presName="child" presStyleLbl="alignAccFollowNode1" presStyleIdx="1" presStyleCnt="10" custScaleY="165006" custLinFactY="-79182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8648-F78F-4EF6-8400-4AA18721D4AE}" type="pres">
      <dgm:prSet presAssocID="{397D0387-59CA-4BE5-A755-29652FCF8EDA}" presName="sibTrans" presStyleLbl="sibTrans2D1" presStyleIdx="2" presStyleCnt="10" custScaleX="127559" custScaleY="214718"/>
      <dgm:spPr/>
      <dgm:t>
        <a:bodyPr/>
        <a:lstStyle/>
        <a:p>
          <a:endParaRPr lang="ru-RU"/>
        </a:p>
      </dgm:t>
    </dgm:pt>
    <dgm:pt modelId="{BBF1F6DD-3EEE-487E-ABF3-00AEB377296A}" type="pres">
      <dgm:prSet presAssocID="{555F3254-2CB1-4067-9F3C-42DFB34257EE}" presName="child" presStyleLbl="alignAccFollowNode1" presStyleIdx="2" presStyleCnt="10" custScaleY="94045" custLinFactY="-8018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189-2DFB-4C6C-AEAC-4A8EF00AEAC1}" type="pres">
      <dgm:prSet presAssocID="{03AD9C3F-2686-4939-B835-DBFF80B766B5}" presName="sibTrans" presStyleLbl="sibTrans2D1" presStyleIdx="3" presStyleCnt="10" custScaleX="103934" custScaleY="180832" custLinFactNeighborX="13921" custLinFactNeighborY="-12555"/>
      <dgm:spPr/>
      <dgm:t>
        <a:bodyPr/>
        <a:lstStyle/>
        <a:p>
          <a:endParaRPr lang="ru-RU"/>
        </a:p>
      </dgm:t>
    </dgm:pt>
    <dgm:pt modelId="{B11171CF-0790-4E4D-93B0-218A39723CB2}" type="pres">
      <dgm:prSet presAssocID="{D490E702-0874-4835-B93F-F9EBBA062096}" presName="child" presStyleLbl="alignAccFollowNode1" presStyleIdx="3" presStyleCnt="10" custLinFactY="-79925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D8F44-C286-49D7-BF01-964F3DD31243}" type="pres">
      <dgm:prSet presAssocID="{288601B2-4C5C-47E6-AFAF-F54B0E324DEF}" presName="hSp" presStyleCnt="0"/>
      <dgm:spPr/>
      <dgm:t>
        <a:bodyPr/>
        <a:lstStyle/>
        <a:p>
          <a:endParaRPr lang="ru-RU"/>
        </a:p>
      </dgm:t>
    </dgm:pt>
    <dgm:pt modelId="{A2FB19F3-8B83-4C60-90FE-3E6B67E1E184}" type="pres">
      <dgm:prSet presAssocID="{348A2829-B03C-47A6-827D-83DB89EFAA81}" presName="vertFlow" presStyleCnt="0"/>
      <dgm:spPr/>
      <dgm:t>
        <a:bodyPr/>
        <a:lstStyle/>
        <a:p>
          <a:endParaRPr lang="ru-RU"/>
        </a:p>
      </dgm:t>
    </dgm:pt>
    <dgm:pt modelId="{AAC3F2B4-157D-4790-8015-6E537C180BAA}" type="pres">
      <dgm:prSet presAssocID="{348A2829-B03C-47A6-827D-83DB89EFAA81}" presName="header" presStyleLbl="node1" presStyleIdx="1" presStyleCnt="4" custScaleX="87136" custScaleY="171768" custLinFactY="-87480" custLinFactNeighborX="-13389" custLinFactNeighborY="-100000"/>
      <dgm:spPr/>
      <dgm:t>
        <a:bodyPr/>
        <a:lstStyle/>
        <a:p>
          <a:endParaRPr lang="ru-RU"/>
        </a:p>
      </dgm:t>
    </dgm:pt>
    <dgm:pt modelId="{4798FEFB-AB58-4431-A7F9-42E9B17B6F4E}" type="pres">
      <dgm:prSet presAssocID="{9CF06112-50F0-4F97-82CA-D3CB43259E53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2DB0A134-9F9B-4792-9888-216756AE653D}" type="pres">
      <dgm:prSet presAssocID="{74AC0CC1-8F26-4CFA-AE67-79B32733563B}" presName="child" presStyleLbl="alignAccFollowNode1" presStyleIdx="4" presStyleCnt="10" custScaleX="93373" custScaleY="129171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810FA-9D48-4742-8D10-C9BE1730B07F}" type="pres">
      <dgm:prSet presAssocID="{5AEEFA53-5B56-47C4-8717-A65A75B36E1E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20B0FCFE-29F7-41E3-AADF-6232DE21768C}" type="pres">
      <dgm:prSet presAssocID="{8454E213-3A49-4C01-BA68-AB9ADC87B897}" presName="child" presStyleLbl="alignAccFollowNode1" presStyleIdx="5" presStyleCnt="10" custScaleY="163404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6DB0B-0A6D-48F8-9AE3-55C118625324}" type="pres">
      <dgm:prSet presAssocID="{F5A6CB60-7303-4459-A0F4-DFDAB618B8DC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49BD7084-2A1B-4FFF-9806-C156BC3ECA3C}" type="pres">
      <dgm:prSet presAssocID="{04053970-5D80-46A1-B461-BED3F277752F}" presName="child" presStyleLbl="alignAccFollowNode1" presStyleIdx="6" presStyleCnt="10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2608-5803-4331-92C4-B57E9767A071}" type="pres">
      <dgm:prSet presAssocID="{348A2829-B03C-47A6-827D-83DB89EFAA81}" presName="hSp" presStyleCnt="0"/>
      <dgm:spPr/>
      <dgm:t>
        <a:bodyPr/>
        <a:lstStyle/>
        <a:p>
          <a:endParaRPr lang="ru-RU"/>
        </a:p>
      </dgm:t>
    </dgm:pt>
    <dgm:pt modelId="{EA0974C9-963F-41E2-9B57-D72295469541}" type="pres">
      <dgm:prSet presAssocID="{BADDE544-2279-4C5F-A5AD-1F0D1BE7AB6A}" presName="vertFlow" presStyleCnt="0"/>
      <dgm:spPr/>
      <dgm:t>
        <a:bodyPr/>
        <a:lstStyle/>
        <a:p>
          <a:endParaRPr lang="ru-RU"/>
        </a:p>
      </dgm:t>
    </dgm:pt>
    <dgm:pt modelId="{9EDB9606-04C0-4A35-BF09-F6D8B309F0DE}" type="pres">
      <dgm:prSet presAssocID="{BADDE544-2279-4C5F-A5AD-1F0D1BE7AB6A}" presName="header" presStyleLbl="node1" presStyleIdx="2" presStyleCnt="4" custScaleX="86593" custScaleY="163045" custLinFactY="-79030" custLinFactNeighborX="-17055" custLinFactNeighborY="-100000"/>
      <dgm:spPr/>
      <dgm:t>
        <a:bodyPr/>
        <a:lstStyle/>
        <a:p>
          <a:endParaRPr lang="ru-RU"/>
        </a:p>
      </dgm:t>
    </dgm:pt>
    <dgm:pt modelId="{B87D9AF3-9D96-437D-9631-B336EF8E02C8}" type="pres">
      <dgm:prSet presAssocID="{72E23365-9504-45DB-8313-A5A322AD5B36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357C4D2D-3B72-4EF5-9E40-264D530B0189}" type="pres">
      <dgm:prSet presAssocID="{FCEEAC75-CE5E-4523-A1B6-72C9E004C730}" presName="child" presStyleLbl="alignAccFollowNode1" presStyleIdx="7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E7ED-23AD-429E-8E8E-EB41EB38A6B8}" type="pres">
      <dgm:prSet presAssocID="{CD4A7E36-957A-43C6-8867-36E7E9D47EA4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EF8C00A0-8ABA-4013-B17F-666A34C0DA7D}" type="pres">
      <dgm:prSet presAssocID="{950B85DB-2CCD-497E-9A1E-F2D57AC45AA8}" presName="child" presStyleLbl="alignAccFollowNode1" presStyleIdx="8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838FD-FF20-43F1-BDC0-22056A7BACAF}" type="pres">
      <dgm:prSet presAssocID="{141B24E2-9D6B-4D2B-A2C5-F7828834E18B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37ECBCFF-3870-43D0-A627-8DC40BFC37B9}" type="pres">
      <dgm:prSet presAssocID="{605CD683-4AF7-42F8-9429-56F09F947357}" presName="child" presStyleLbl="alignAccFollowNode1" presStyleIdx="9" presStyleCnt="10" custLinFactY="-43488" custLinFactNeighborX="-186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17F72-EEFA-4C25-83DD-D074FE26248B}" type="pres">
      <dgm:prSet presAssocID="{BADDE544-2279-4C5F-A5AD-1F0D1BE7AB6A}" presName="hSp" presStyleCnt="0"/>
      <dgm:spPr/>
      <dgm:t>
        <a:bodyPr/>
        <a:lstStyle/>
        <a:p>
          <a:endParaRPr lang="ru-RU"/>
        </a:p>
      </dgm:t>
    </dgm:pt>
    <dgm:pt modelId="{48E0F390-A146-49D4-B5C4-E2956BBDD7A0}" type="pres">
      <dgm:prSet presAssocID="{A1FCAF13-1A74-4F7D-8E4C-3CEA0E390CD8}" presName="vertFlow" presStyleCnt="0"/>
      <dgm:spPr/>
      <dgm:t>
        <a:bodyPr/>
        <a:lstStyle/>
        <a:p>
          <a:endParaRPr lang="ru-RU"/>
        </a:p>
      </dgm:t>
    </dgm:pt>
    <dgm:pt modelId="{573EB78C-2CCA-43A4-AE46-92365A68857E}" type="pres">
      <dgm:prSet presAssocID="{A1FCAF13-1A74-4F7D-8E4C-3CEA0E390CD8}" presName="header" presStyleLbl="node1" presStyleIdx="3" presStyleCnt="4" custScaleY="337097" custLinFactNeighborX="-3713" custLinFactNeighborY="-78790"/>
      <dgm:spPr/>
      <dgm:t>
        <a:bodyPr/>
        <a:lstStyle/>
        <a:p>
          <a:endParaRPr lang="ru-RU"/>
        </a:p>
      </dgm:t>
    </dgm:pt>
  </dgm:ptLst>
  <dgm:cxnLst>
    <dgm:cxn modelId="{06704C04-7A84-487C-8450-C82DC1E66E51}" type="presOf" srcId="{74AC0CC1-8F26-4CFA-AE67-79B32733563B}" destId="{2DB0A134-9F9B-4792-9888-216756AE653D}" srcOrd="0" destOrd="0" presId="urn:microsoft.com/office/officeart/2005/8/layout/lProcess1"/>
    <dgm:cxn modelId="{95083D62-A72E-4EC5-966D-898450D06003}" type="presOf" srcId="{9CF06112-50F0-4F97-82CA-D3CB43259E53}" destId="{4798FEFB-AB58-4431-A7F9-42E9B17B6F4E}" srcOrd="0" destOrd="0" presId="urn:microsoft.com/office/officeart/2005/8/layout/lProcess1"/>
    <dgm:cxn modelId="{EF08CBA2-CB0F-4DE8-98A2-E7FBFB76BF35}" srcId="{BADDE544-2279-4C5F-A5AD-1F0D1BE7AB6A}" destId="{605CD683-4AF7-42F8-9429-56F09F947357}" srcOrd="2" destOrd="0" parTransId="{D542C1F6-3BA5-4E95-989C-C841371D2AC8}" sibTransId="{A04A7D56-64D0-4776-9123-1C4769265944}"/>
    <dgm:cxn modelId="{D60D472D-3904-479A-A1D7-F1EEA29FC098}" type="presOf" srcId="{5AEEFA53-5B56-47C4-8717-A65A75B36E1E}" destId="{A60810FA-9D48-4742-8D10-C9BE1730B07F}" srcOrd="0" destOrd="0" presId="urn:microsoft.com/office/officeart/2005/8/layout/lProcess1"/>
    <dgm:cxn modelId="{EE5D81B7-B927-4DEE-AED3-488776260645}" type="presOf" srcId="{8454E213-3A49-4C01-BA68-AB9ADC87B897}" destId="{20B0FCFE-29F7-41E3-AADF-6232DE21768C}" srcOrd="0" destOrd="0" presId="urn:microsoft.com/office/officeart/2005/8/layout/lProcess1"/>
    <dgm:cxn modelId="{F53636E1-6105-4FB7-B878-54B07B2B9716}" srcId="{288601B2-4C5C-47E6-AFAF-F54B0E324DEF}" destId="{D490E702-0874-4835-B93F-F9EBBA062096}" srcOrd="3" destOrd="0" parTransId="{EB29B3FA-C538-4C4C-B5AB-90C07B139D37}" sibTransId="{BE0F5F22-8183-4DFE-BC55-19609B7B1852}"/>
    <dgm:cxn modelId="{C1C3F796-C065-467A-B540-A84F6A1041D2}" srcId="{288601B2-4C5C-47E6-AFAF-F54B0E324DEF}" destId="{9A4E27C2-6D78-4DBD-B4BD-A27DDD5EED06}" srcOrd="0" destOrd="0" parTransId="{E69A9CA3-715A-4912-A228-041A5E008D26}" sibTransId="{A41AFEA4-2A89-4D52-A2F0-0A97BB6920C2}"/>
    <dgm:cxn modelId="{401A625C-F6FC-4D0D-8F5B-E7D02F04F11A}" srcId="{EE5779E2-A1B7-40DA-B1E5-B229BC26C5B5}" destId="{BADDE544-2279-4C5F-A5AD-1F0D1BE7AB6A}" srcOrd="2" destOrd="0" parTransId="{2A7AAA2A-CC9A-4494-946C-D059BD91007B}" sibTransId="{772A8182-0820-4197-85FA-B361FF2083F1}"/>
    <dgm:cxn modelId="{5658C688-CDC7-4D9C-97B9-80FFD17BC02C}" type="presOf" srcId="{03AD9C3F-2686-4939-B835-DBFF80B766B5}" destId="{82CA3189-2DFB-4C6C-AEAC-4A8EF00AEAC1}" srcOrd="0" destOrd="0" presId="urn:microsoft.com/office/officeart/2005/8/layout/lProcess1"/>
    <dgm:cxn modelId="{480DB77C-E404-4915-B657-53B511757965}" type="presOf" srcId="{950B85DB-2CCD-497E-9A1E-F2D57AC45AA8}" destId="{EF8C00A0-8ABA-4013-B17F-666A34C0DA7D}" srcOrd="0" destOrd="0" presId="urn:microsoft.com/office/officeart/2005/8/layout/lProcess1"/>
    <dgm:cxn modelId="{00E0D8D7-A1F7-427F-9166-1A2AFB7FFEDC}" srcId="{348A2829-B03C-47A6-827D-83DB89EFAA81}" destId="{8454E213-3A49-4C01-BA68-AB9ADC87B897}" srcOrd="1" destOrd="0" parTransId="{B51FF9FA-2254-4686-87B4-76AC7FED5597}" sibTransId="{F5A6CB60-7303-4459-A0F4-DFDAB618B8DC}"/>
    <dgm:cxn modelId="{687B17A8-138E-4A42-B952-CFB5CC6FD754}" type="presOf" srcId="{CD4A7E36-957A-43C6-8867-36E7E9D47EA4}" destId="{6F6AE7ED-23AD-429E-8E8E-EB41EB38A6B8}" srcOrd="0" destOrd="0" presId="urn:microsoft.com/office/officeart/2005/8/layout/lProcess1"/>
    <dgm:cxn modelId="{D00F9227-5701-4ECD-A37B-E38B004DE4D8}" type="presOf" srcId="{72E23365-9504-45DB-8313-A5A322AD5B36}" destId="{B87D9AF3-9D96-437D-9631-B336EF8E02C8}" srcOrd="0" destOrd="0" presId="urn:microsoft.com/office/officeart/2005/8/layout/lProcess1"/>
    <dgm:cxn modelId="{1E4AF08C-83FA-4B73-A657-6DF6979B4FB1}" type="presOf" srcId="{555F3254-2CB1-4067-9F3C-42DFB34257EE}" destId="{BBF1F6DD-3EEE-487E-ABF3-00AEB377296A}" srcOrd="0" destOrd="0" presId="urn:microsoft.com/office/officeart/2005/8/layout/lProcess1"/>
    <dgm:cxn modelId="{1C38E47F-851E-41B7-AA04-8936A296AC93}" srcId="{288601B2-4C5C-47E6-AFAF-F54B0E324DEF}" destId="{C048B5EA-E7CE-4AC9-BBD7-C572A93A9944}" srcOrd="1" destOrd="0" parTransId="{B8C86235-8915-47F5-A205-7E723C1F92AD}" sibTransId="{397D0387-59CA-4BE5-A755-29652FCF8EDA}"/>
    <dgm:cxn modelId="{A97D4935-A08A-4C97-A25E-0D2DCE657A78}" type="presOf" srcId="{FCEEAC75-CE5E-4523-A1B6-72C9E004C730}" destId="{357C4D2D-3B72-4EF5-9E40-264D530B0189}" srcOrd="0" destOrd="0" presId="urn:microsoft.com/office/officeart/2005/8/layout/lProcess1"/>
    <dgm:cxn modelId="{1BC32202-AD56-4B35-A0F7-BFF0F54378FC}" type="presOf" srcId="{348A2829-B03C-47A6-827D-83DB89EFAA81}" destId="{AAC3F2B4-157D-4790-8015-6E537C180BAA}" srcOrd="0" destOrd="0" presId="urn:microsoft.com/office/officeart/2005/8/layout/lProcess1"/>
    <dgm:cxn modelId="{5298EC86-E6CE-43C6-BD24-15C82B68004D}" type="presOf" srcId="{9A4E27C2-6D78-4DBD-B4BD-A27DDD5EED06}" destId="{010C84A1-992E-4461-8C85-4DA8B1E0C810}" srcOrd="0" destOrd="0" presId="urn:microsoft.com/office/officeart/2005/8/layout/lProcess1"/>
    <dgm:cxn modelId="{FBD4AC44-FF8A-408D-9DB2-7E6BE2717180}" srcId="{EE5779E2-A1B7-40DA-B1E5-B229BC26C5B5}" destId="{348A2829-B03C-47A6-827D-83DB89EFAA81}" srcOrd="1" destOrd="0" parTransId="{E88CC5BC-4190-4D3A-A950-DF2650AA4492}" sibTransId="{CCE47B8A-E06A-4D49-88CB-D9253CF525CD}"/>
    <dgm:cxn modelId="{10FA47E7-833B-4903-AC6E-F9FDEEFE6F67}" srcId="{348A2829-B03C-47A6-827D-83DB89EFAA81}" destId="{74AC0CC1-8F26-4CFA-AE67-79B32733563B}" srcOrd="0" destOrd="0" parTransId="{9CF06112-50F0-4F97-82CA-D3CB43259E53}" sibTransId="{5AEEFA53-5B56-47C4-8717-A65A75B36E1E}"/>
    <dgm:cxn modelId="{913D2CEF-8C12-46C3-80B6-145F8E26793E}" type="presOf" srcId="{E69A9CA3-715A-4912-A228-041A5E008D26}" destId="{533FCD74-EB48-4F3B-A517-2A893792E362}" srcOrd="0" destOrd="0" presId="urn:microsoft.com/office/officeart/2005/8/layout/lProcess1"/>
    <dgm:cxn modelId="{58F551B1-0416-4D86-975E-A6D57A92D1AA}" type="presOf" srcId="{C048B5EA-E7CE-4AC9-BBD7-C572A93A9944}" destId="{C10447A3-9E8B-4AF5-ADCF-C5124E75CCF3}" srcOrd="0" destOrd="0" presId="urn:microsoft.com/office/officeart/2005/8/layout/lProcess1"/>
    <dgm:cxn modelId="{82FBB829-F882-44B3-A603-FD1D23266D4A}" srcId="{BADDE544-2279-4C5F-A5AD-1F0D1BE7AB6A}" destId="{FCEEAC75-CE5E-4523-A1B6-72C9E004C730}" srcOrd="0" destOrd="0" parTransId="{72E23365-9504-45DB-8313-A5A322AD5B36}" sibTransId="{CD4A7E36-957A-43C6-8867-36E7E9D47EA4}"/>
    <dgm:cxn modelId="{8EA5DC9D-E2D3-4887-A743-1EEE7C8EAB76}" srcId="{EE5779E2-A1B7-40DA-B1E5-B229BC26C5B5}" destId="{288601B2-4C5C-47E6-AFAF-F54B0E324DEF}" srcOrd="0" destOrd="0" parTransId="{BA0A25C7-C320-48C9-9954-C80FCB8018EC}" sibTransId="{4A04F75D-99B2-4746-9D80-228DECB7450A}"/>
    <dgm:cxn modelId="{89898F7D-BC29-42B8-8C09-0A6480ADAD41}" type="presOf" srcId="{D490E702-0874-4835-B93F-F9EBBA062096}" destId="{B11171CF-0790-4E4D-93B0-218A39723CB2}" srcOrd="0" destOrd="0" presId="urn:microsoft.com/office/officeart/2005/8/layout/lProcess1"/>
    <dgm:cxn modelId="{339E46E9-5993-44CD-9A37-F55FACDDFDD6}" type="presOf" srcId="{605CD683-4AF7-42F8-9429-56F09F947357}" destId="{37ECBCFF-3870-43D0-A627-8DC40BFC37B9}" srcOrd="0" destOrd="0" presId="urn:microsoft.com/office/officeart/2005/8/layout/lProcess1"/>
    <dgm:cxn modelId="{E312F004-A6C8-4D8D-9312-53C5C5F002A8}" type="presOf" srcId="{A1FCAF13-1A74-4F7D-8E4C-3CEA0E390CD8}" destId="{573EB78C-2CCA-43A4-AE46-92365A68857E}" srcOrd="0" destOrd="0" presId="urn:microsoft.com/office/officeart/2005/8/layout/lProcess1"/>
    <dgm:cxn modelId="{3B313B0F-5287-4A67-A98E-4F25E2E57AB0}" srcId="{BADDE544-2279-4C5F-A5AD-1F0D1BE7AB6A}" destId="{950B85DB-2CCD-497E-9A1E-F2D57AC45AA8}" srcOrd="1" destOrd="0" parTransId="{1023FEFC-1FA9-4EC6-8635-D743D1090DFC}" sibTransId="{141B24E2-9D6B-4D2B-A2C5-F7828834E18B}"/>
    <dgm:cxn modelId="{AC5F296B-7CBD-4957-9926-DD4DA38A7E71}" type="presOf" srcId="{F5A6CB60-7303-4459-A0F4-DFDAB618B8DC}" destId="{D246DB0B-0A6D-48F8-9AE3-55C118625324}" srcOrd="0" destOrd="0" presId="urn:microsoft.com/office/officeart/2005/8/layout/lProcess1"/>
    <dgm:cxn modelId="{CC55FB61-0C53-4CB4-B0D4-1B9BEE204E52}" srcId="{EE5779E2-A1B7-40DA-B1E5-B229BC26C5B5}" destId="{A1FCAF13-1A74-4F7D-8E4C-3CEA0E390CD8}" srcOrd="3" destOrd="0" parTransId="{1EF553E7-F288-4F0C-94C0-A1A2AA976BC0}" sibTransId="{A8385386-22F2-4288-B476-844535B0E078}"/>
    <dgm:cxn modelId="{2FFE1A15-D5E3-4376-BA89-1DA13B4A13D7}" srcId="{288601B2-4C5C-47E6-AFAF-F54B0E324DEF}" destId="{555F3254-2CB1-4067-9F3C-42DFB34257EE}" srcOrd="2" destOrd="0" parTransId="{3CA9FA41-116A-4AEC-A433-13E1F34D2144}" sibTransId="{03AD9C3F-2686-4939-B835-DBFF80B766B5}"/>
    <dgm:cxn modelId="{52158C8C-9E1C-4F8C-9767-0E3EE31C127A}" type="presOf" srcId="{141B24E2-9D6B-4D2B-A2C5-F7828834E18B}" destId="{D4C838FD-FF20-43F1-BDC0-22056A7BACAF}" srcOrd="0" destOrd="0" presId="urn:microsoft.com/office/officeart/2005/8/layout/lProcess1"/>
    <dgm:cxn modelId="{FC77E26E-49F9-48E7-911D-B1B280D69838}" type="presOf" srcId="{EE5779E2-A1B7-40DA-B1E5-B229BC26C5B5}" destId="{E3C03E95-D768-42B6-8922-A9A3518F668D}" srcOrd="0" destOrd="0" presId="urn:microsoft.com/office/officeart/2005/8/layout/lProcess1"/>
    <dgm:cxn modelId="{5B38CC55-E54C-4812-96AF-FE31F1915A23}" type="presOf" srcId="{397D0387-59CA-4BE5-A755-29652FCF8EDA}" destId="{06AE8648-F78F-4EF6-8400-4AA18721D4AE}" srcOrd="0" destOrd="0" presId="urn:microsoft.com/office/officeart/2005/8/layout/lProcess1"/>
    <dgm:cxn modelId="{A2659C2E-B124-4C40-B4FD-510BF4856CEB}" type="presOf" srcId="{A41AFEA4-2A89-4D52-A2F0-0A97BB6920C2}" destId="{2BCC8C1B-6C08-4859-8E1A-C58339B4D8B2}" srcOrd="0" destOrd="0" presId="urn:microsoft.com/office/officeart/2005/8/layout/lProcess1"/>
    <dgm:cxn modelId="{4B5D8E56-DA6D-40C8-8F74-F71107C82B61}" type="presOf" srcId="{BADDE544-2279-4C5F-A5AD-1F0D1BE7AB6A}" destId="{9EDB9606-04C0-4A35-BF09-F6D8B309F0DE}" srcOrd="0" destOrd="0" presId="urn:microsoft.com/office/officeart/2005/8/layout/lProcess1"/>
    <dgm:cxn modelId="{C3C82DD9-1F0A-4F77-8B30-7C0C080A037C}" type="presOf" srcId="{288601B2-4C5C-47E6-AFAF-F54B0E324DEF}" destId="{7DD402FB-CACD-4F64-80A6-6DD87ECCC32E}" srcOrd="0" destOrd="0" presId="urn:microsoft.com/office/officeart/2005/8/layout/lProcess1"/>
    <dgm:cxn modelId="{38EA5E00-15DE-4C96-8485-3F9DB005AC87}" type="presOf" srcId="{04053970-5D80-46A1-B461-BED3F277752F}" destId="{49BD7084-2A1B-4FFF-9806-C156BC3ECA3C}" srcOrd="0" destOrd="0" presId="urn:microsoft.com/office/officeart/2005/8/layout/lProcess1"/>
    <dgm:cxn modelId="{23BB2189-C8C2-43BE-A7E3-117C71CE5A3E}" srcId="{348A2829-B03C-47A6-827D-83DB89EFAA81}" destId="{04053970-5D80-46A1-B461-BED3F277752F}" srcOrd="2" destOrd="0" parTransId="{BCF761D7-35BC-4230-9EA3-3C4439BBE1D6}" sibTransId="{9ADAAD9A-9FD2-408F-9802-8510F7DAC23E}"/>
    <dgm:cxn modelId="{733E5EC0-9C40-4CFC-B1EB-F601CDC9BBD2}" type="presParOf" srcId="{E3C03E95-D768-42B6-8922-A9A3518F668D}" destId="{5E6F4056-3569-482D-939F-5EE4A49984C1}" srcOrd="0" destOrd="0" presId="urn:microsoft.com/office/officeart/2005/8/layout/lProcess1"/>
    <dgm:cxn modelId="{D51D15EF-5065-44C0-B94E-7BE376ACE33F}" type="presParOf" srcId="{5E6F4056-3569-482D-939F-5EE4A49984C1}" destId="{7DD402FB-CACD-4F64-80A6-6DD87ECCC32E}" srcOrd="0" destOrd="0" presId="urn:microsoft.com/office/officeart/2005/8/layout/lProcess1"/>
    <dgm:cxn modelId="{E5511831-80AB-4108-AD28-07818F018CE7}" type="presParOf" srcId="{5E6F4056-3569-482D-939F-5EE4A49984C1}" destId="{533FCD74-EB48-4F3B-A517-2A893792E362}" srcOrd="1" destOrd="0" presId="urn:microsoft.com/office/officeart/2005/8/layout/lProcess1"/>
    <dgm:cxn modelId="{565B8AE3-FFF0-4655-9914-3769FB38506A}" type="presParOf" srcId="{5E6F4056-3569-482D-939F-5EE4A49984C1}" destId="{010C84A1-992E-4461-8C85-4DA8B1E0C810}" srcOrd="2" destOrd="0" presId="urn:microsoft.com/office/officeart/2005/8/layout/lProcess1"/>
    <dgm:cxn modelId="{4D5CF99A-815D-415F-A9F7-7F5A9152B1B4}" type="presParOf" srcId="{5E6F4056-3569-482D-939F-5EE4A49984C1}" destId="{2BCC8C1B-6C08-4859-8E1A-C58339B4D8B2}" srcOrd="3" destOrd="0" presId="urn:microsoft.com/office/officeart/2005/8/layout/lProcess1"/>
    <dgm:cxn modelId="{DB83D5CB-1EDB-4CCA-81AF-219DC9A19F3D}" type="presParOf" srcId="{5E6F4056-3569-482D-939F-5EE4A49984C1}" destId="{C10447A3-9E8B-4AF5-ADCF-C5124E75CCF3}" srcOrd="4" destOrd="0" presId="urn:microsoft.com/office/officeart/2005/8/layout/lProcess1"/>
    <dgm:cxn modelId="{461A6886-8D7C-4F5E-B0CC-6C30389B996A}" type="presParOf" srcId="{5E6F4056-3569-482D-939F-5EE4A49984C1}" destId="{06AE8648-F78F-4EF6-8400-4AA18721D4AE}" srcOrd="5" destOrd="0" presId="urn:microsoft.com/office/officeart/2005/8/layout/lProcess1"/>
    <dgm:cxn modelId="{5B48A226-977F-4A0B-A4E3-1C6C6C45FA64}" type="presParOf" srcId="{5E6F4056-3569-482D-939F-5EE4A49984C1}" destId="{BBF1F6DD-3EEE-487E-ABF3-00AEB377296A}" srcOrd="6" destOrd="0" presId="urn:microsoft.com/office/officeart/2005/8/layout/lProcess1"/>
    <dgm:cxn modelId="{102D2738-7E44-4CE1-A327-1D21512BF118}" type="presParOf" srcId="{5E6F4056-3569-482D-939F-5EE4A49984C1}" destId="{82CA3189-2DFB-4C6C-AEAC-4A8EF00AEAC1}" srcOrd="7" destOrd="0" presId="urn:microsoft.com/office/officeart/2005/8/layout/lProcess1"/>
    <dgm:cxn modelId="{CC6210C6-C2FA-4A14-8D07-A66F95C38302}" type="presParOf" srcId="{5E6F4056-3569-482D-939F-5EE4A49984C1}" destId="{B11171CF-0790-4E4D-93B0-218A39723CB2}" srcOrd="8" destOrd="0" presId="urn:microsoft.com/office/officeart/2005/8/layout/lProcess1"/>
    <dgm:cxn modelId="{DCE30C85-272E-405D-9FBD-FBA6275F5E76}" type="presParOf" srcId="{E3C03E95-D768-42B6-8922-A9A3518F668D}" destId="{698D8F44-C286-49D7-BF01-964F3DD31243}" srcOrd="1" destOrd="0" presId="urn:microsoft.com/office/officeart/2005/8/layout/lProcess1"/>
    <dgm:cxn modelId="{204C110D-A245-4538-B91D-E46F2117A2DC}" type="presParOf" srcId="{E3C03E95-D768-42B6-8922-A9A3518F668D}" destId="{A2FB19F3-8B83-4C60-90FE-3E6B67E1E184}" srcOrd="2" destOrd="0" presId="urn:microsoft.com/office/officeart/2005/8/layout/lProcess1"/>
    <dgm:cxn modelId="{1DC741C0-6662-4416-84A4-267E0FA20A0D}" type="presParOf" srcId="{A2FB19F3-8B83-4C60-90FE-3E6B67E1E184}" destId="{AAC3F2B4-157D-4790-8015-6E537C180BAA}" srcOrd="0" destOrd="0" presId="urn:microsoft.com/office/officeart/2005/8/layout/lProcess1"/>
    <dgm:cxn modelId="{7916B085-94F6-4B67-9C1C-50615E69200E}" type="presParOf" srcId="{A2FB19F3-8B83-4C60-90FE-3E6B67E1E184}" destId="{4798FEFB-AB58-4431-A7F9-42E9B17B6F4E}" srcOrd="1" destOrd="0" presId="urn:microsoft.com/office/officeart/2005/8/layout/lProcess1"/>
    <dgm:cxn modelId="{A4963EAB-8DC9-4F52-9FC8-6CA0E44FC073}" type="presParOf" srcId="{A2FB19F3-8B83-4C60-90FE-3E6B67E1E184}" destId="{2DB0A134-9F9B-4792-9888-216756AE653D}" srcOrd="2" destOrd="0" presId="urn:microsoft.com/office/officeart/2005/8/layout/lProcess1"/>
    <dgm:cxn modelId="{9CF7894A-4248-43E1-A274-409A2FA764D0}" type="presParOf" srcId="{A2FB19F3-8B83-4C60-90FE-3E6B67E1E184}" destId="{A60810FA-9D48-4742-8D10-C9BE1730B07F}" srcOrd="3" destOrd="0" presId="urn:microsoft.com/office/officeart/2005/8/layout/lProcess1"/>
    <dgm:cxn modelId="{D5BAA62D-D78E-4D91-B7DE-E06128547D7B}" type="presParOf" srcId="{A2FB19F3-8B83-4C60-90FE-3E6B67E1E184}" destId="{20B0FCFE-29F7-41E3-AADF-6232DE21768C}" srcOrd="4" destOrd="0" presId="urn:microsoft.com/office/officeart/2005/8/layout/lProcess1"/>
    <dgm:cxn modelId="{802E0D32-4484-4AC8-8E02-A41E62A59463}" type="presParOf" srcId="{A2FB19F3-8B83-4C60-90FE-3E6B67E1E184}" destId="{D246DB0B-0A6D-48F8-9AE3-55C118625324}" srcOrd="5" destOrd="0" presId="urn:microsoft.com/office/officeart/2005/8/layout/lProcess1"/>
    <dgm:cxn modelId="{F9CFDB1A-28E1-4C3D-9056-A276D0B9CE91}" type="presParOf" srcId="{A2FB19F3-8B83-4C60-90FE-3E6B67E1E184}" destId="{49BD7084-2A1B-4FFF-9806-C156BC3ECA3C}" srcOrd="6" destOrd="0" presId="urn:microsoft.com/office/officeart/2005/8/layout/lProcess1"/>
    <dgm:cxn modelId="{3E8EBBB0-284C-48F9-962A-7D81972209ED}" type="presParOf" srcId="{E3C03E95-D768-42B6-8922-A9A3518F668D}" destId="{50D42608-5803-4331-92C4-B57E9767A071}" srcOrd="3" destOrd="0" presId="urn:microsoft.com/office/officeart/2005/8/layout/lProcess1"/>
    <dgm:cxn modelId="{C6D21E93-8E60-4632-A89F-E6131E004C76}" type="presParOf" srcId="{E3C03E95-D768-42B6-8922-A9A3518F668D}" destId="{EA0974C9-963F-41E2-9B57-D72295469541}" srcOrd="4" destOrd="0" presId="urn:microsoft.com/office/officeart/2005/8/layout/lProcess1"/>
    <dgm:cxn modelId="{35D7AF69-CE32-455C-A598-DBFE8FD6C1ED}" type="presParOf" srcId="{EA0974C9-963F-41E2-9B57-D72295469541}" destId="{9EDB9606-04C0-4A35-BF09-F6D8B309F0DE}" srcOrd="0" destOrd="0" presId="urn:microsoft.com/office/officeart/2005/8/layout/lProcess1"/>
    <dgm:cxn modelId="{E1C851DF-30E9-4306-A48B-2C94A651C981}" type="presParOf" srcId="{EA0974C9-963F-41E2-9B57-D72295469541}" destId="{B87D9AF3-9D96-437D-9631-B336EF8E02C8}" srcOrd="1" destOrd="0" presId="urn:microsoft.com/office/officeart/2005/8/layout/lProcess1"/>
    <dgm:cxn modelId="{85E4B004-DE6B-467A-BF41-C95C8DFAA7B7}" type="presParOf" srcId="{EA0974C9-963F-41E2-9B57-D72295469541}" destId="{357C4D2D-3B72-4EF5-9E40-264D530B0189}" srcOrd="2" destOrd="0" presId="urn:microsoft.com/office/officeart/2005/8/layout/lProcess1"/>
    <dgm:cxn modelId="{A233A5B2-10B5-471B-B6F1-17F556A53DF8}" type="presParOf" srcId="{EA0974C9-963F-41E2-9B57-D72295469541}" destId="{6F6AE7ED-23AD-429E-8E8E-EB41EB38A6B8}" srcOrd="3" destOrd="0" presId="urn:microsoft.com/office/officeart/2005/8/layout/lProcess1"/>
    <dgm:cxn modelId="{2F635525-922C-4407-9E1B-32E76DF8C8C6}" type="presParOf" srcId="{EA0974C9-963F-41E2-9B57-D72295469541}" destId="{EF8C00A0-8ABA-4013-B17F-666A34C0DA7D}" srcOrd="4" destOrd="0" presId="urn:microsoft.com/office/officeart/2005/8/layout/lProcess1"/>
    <dgm:cxn modelId="{6B5CF7E1-0F7F-4533-AD6B-EDA082534937}" type="presParOf" srcId="{EA0974C9-963F-41E2-9B57-D72295469541}" destId="{D4C838FD-FF20-43F1-BDC0-22056A7BACAF}" srcOrd="5" destOrd="0" presId="urn:microsoft.com/office/officeart/2005/8/layout/lProcess1"/>
    <dgm:cxn modelId="{58718D4D-DE78-4B3D-9F5B-1F8304BCDCC2}" type="presParOf" srcId="{EA0974C9-963F-41E2-9B57-D72295469541}" destId="{37ECBCFF-3870-43D0-A627-8DC40BFC37B9}" srcOrd="6" destOrd="0" presId="urn:microsoft.com/office/officeart/2005/8/layout/lProcess1"/>
    <dgm:cxn modelId="{B4B3C72D-9C81-4B66-9E18-EA2E4506A504}" type="presParOf" srcId="{E3C03E95-D768-42B6-8922-A9A3518F668D}" destId="{77417F72-EEFA-4C25-83DD-D074FE26248B}" srcOrd="5" destOrd="0" presId="urn:microsoft.com/office/officeart/2005/8/layout/lProcess1"/>
    <dgm:cxn modelId="{E8822C83-7D43-4F38-9D2D-435C181A081E}" type="presParOf" srcId="{E3C03E95-D768-42B6-8922-A9A3518F668D}" destId="{48E0F390-A146-49D4-B5C4-E2956BBDD7A0}" srcOrd="6" destOrd="0" presId="urn:microsoft.com/office/officeart/2005/8/layout/lProcess1"/>
    <dgm:cxn modelId="{D97804D4-32ED-4273-980B-358411FF7AE2}" type="presParOf" srcId="{48E0F390-A146-49D4-B5C4-E2956BBDD7A0}" destId="{573EB78C-2CCA-43A4-AE46-92365A68857E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ADFDF-3129-494A-832E-D0CD4C7755C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9B3AF31B-0043-4C3B-9E5A-1F530BA3111E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Всего: 13 589,9 тыс. рублей</a:t>
          </a:r>
          <a:endParaRPr lang="ru-RU" sz="2000" u="sng" dirty="0">
            <a:solidFill>
              <a:schemeClr val="tx1"/>
            </a:solidFill>
          </a:endParaRPr>
        </a:p>
      </dgm:t>
    </dgm:pt>
    <dgm:pt modelId="{ED7D90F3-33A6-486D-8BD2-E8F272761AC9}" type="parTrans" cxnId="{387D9097-88E1-4965-8C9C-95CDB10E29E3}">
      <dgm:prSet/>
      <dgm:spPr/>
      <dgm:t>
        <a:bodyPr/>
        <a:lstStyle/>
        <a:p>
          <a:endParaRPr lang="ru-RU"/>
        </a:p>
      </dgm:t>
    </dgm:pt>
    <dgm:pt modelId="{F9C2F92A-2595-45D2-8E79-41FE3F987C45}" type="sibTrans" cxnId="{387D9097-88E1-4965-8C9C-95CDB10E29E3}">
      <dgm:prSet/>
      <dgm:spPr/>
      <dgm:t>
        <a:bodyPr/>
        <a:lstStyle/>
        <a:p>
          <a:endParaRPr lang="ru-RU"/>
        </a:p>
      </dgm:t>
    </dgm:pt>
    <dgm:pt modelId="{9F7E9848-DEDB-48DC-BDC9-AE83FCBFE3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Финансы (3998,3 тыс. рублей  - 29,4 %)</a:t>
          </a:r>
          <a:endParaRPr lang="ru-RU" sz="1400" dirty="0">
            <a:solidFill>
              <a:schemeClr val="tx1"/>
            </a:solidFill>
          </a:endParaRPr>
        </a:p>
      </dgm:t>
    </dgm:pt>
    <dgm:pt modelId="{FCF9C994-038D-4E46-B396-134B52621CD7}" type="parTrans" cxnId="{A13CF6BF-61E6-4D8C-85FD-3462B143809F}">
      <dgm:prSet/>
      <dgm:spPr/>
      <dgm:t>
        <a:bodyPr/>
        <a:lstStyle/>
        <a:p>
          <a:endParaRPr lang="ru-RU"/>
        </a:p>
      </dgm:t>
    </dgm:pt>
    <dgm:pt modelId="{43A7F0E9-BE3F-4FE3-AF98-DCB135FFB2F2}" type="sibTrans" cxnId="{A13CF6BF-61E6-4D8C-85FD-3462B143809F}">
      <dgm:prSet/>
      <dgm:spPr/>
      <dgm:t>
        <a:bodyPr/>
        <a:lstStyle/>
        <a:p>
          <a:endParaRPr lang="ru-RU"/>
        </a:p>
      </dgm:t>
    </dgm:pt>
    <dgm:pt modelId="{7E7EBB10-BEB3-4B1A-8DA5-D36F0258F8A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(13,7 тыс. рублей – 0,1%)</a:t>
          </a:r>
          <a:endParaRPr lang="ru-RU" sz="1400" dirty="0">
            <a:solidFill>
              <a:schemeClr val="tx1"/>
            </a:solidFill>
          </a:endParaRPr>
        </a:p>
      </dgm:t>
    </dgm:pt>
    <dgm:pt modelId="{8EA36DEF-EBFB-467E-8ADC-BC58E71D4B61}" type="parTrans" cxnId="{CF969D08-37DB-4724-8A6B-C020AD76197B}">
      <dgm:prSet/>
      <dgm:spPr/>
      <dgm:t>
        <a:bodyPr/>
        <a:lstStyle/>
        <a:p>
          <a:endParaRPr lang="ru-RU"/>
        </a:p>
      </dgm:t>
    </dgm:pt>
    <dgm:pt modelId="{617B6F99-7597-4ED7-BBCD-18CE25737808}" type="sibTrans" cxnId="{CF969D08-37DB-4724-8A6B-C020AD76197B}">
      <dgm:prSet/>
      <dgm:spPr/>
      <dgm:t>
        <a:bodyPr/>
        <a:lstStyle/>
        <a:p>
          <a:endParaRPr lang="ru-RU"/>
        </a:p>
      </dgm:t>
    </dgm:pt>
    <dgm:pt modelId="{1EE23AE9-5E2E-470A-A7E6-6050F792F11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Защита населения и территории от ЧС, обеспечение пожарной безопасности и безопасности людей на водных объектах (16,9 тыс. рублей – 0,1%)</a:t>
          </a:r>
          <a:endParaRPr lang="ru-RU" sz="1400" dirty="0">
            <a:solidFill>
              <a:schemeClr val="tx1"/>
            </a:solidFill>
          </a:endParaRPr>
        </a:p>
      </dgm:t>
    </dgm:pt>
    <dgm:pt modelId="{6BC87A1F-D0B6-47AE-87C6-E7CD3ADBFC66}" type="parTrans" cxnId="{9EFF3D51-4F32-4A8D-91CF-ADAA97802521}">
      <dgm:prSet/>
      <dgm:spPr/>
      <dgm:t>
        <a:bodyPr/>
        <a:lstStyle/>
        <a:p>
          <a:endParaRPr lang="ru-RU"/>
        </a:p>
      </dgm:t>
    </dgm:pt>
    <dgm:pt modelId="{E67E7609-DDEB-4B46-AFA9-241025927DB4}" type="sibTrans" cxnId="{9EFF3D51-4F32-4A8D-91CF-ADAA97802521}">
      <dgm:prSet/>
      <dgm:spPr/>
      <dgm:t>
        <a:bodyPr/>
        <a:lstStyle/>
        <a:p>
          <a:endParaRPr lang="ru-RU"/>
        </a:p>
      </dgm:t>
    </dgm:pt>
    <dgm:pt modelId="{ACEB34DF-5F7A-4A49-88E5-844340151EB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качественными жилищно-коммунальными услугами (5026,8 тыс. рублей – 37,0%)</a:t>
          </a:r>
          <a:endParaRPr lang="ru-RU" dirty="0">
            <a:solidFill>
              <a:schemeClr val="tx1"/>
            </a:solidFill>
          </a:endParaRPr>
        </a:p>
      </dgm:t>
    </dgm:pt>
    <dgm:pt modelId="{1D5A1A7F-1B5F-4F0F-BA00-90E19B4A4003}" type="parTrans" cxnId="{7C2F9A73-68E9-4487-8B60-F754844D69CC}">
      <dgm:prSet/>
      <dgm:spPr/>
      <dgm:t>
        <a:bodyPr/>
        <a:lstStyle/>
        <a:p>
          <a:endParaRPr lang="ru-RU"/>
        </a:p>
      </dgm:t>
    </dgm:pt>
    <dgm:pt modelId="{48776D33-A37C-4C1C-9C01-EA7B6CF6AC29}" type="sibTrans" cxnId="{7C2F9A73-68E9-4487-8B60-F754844D69CC}">
      <dgm:prSet/>
      <dgm:spPr/>
      <dgm:t>
        <a:bodyPr/>
        <a:lstStyle/>
        <a:p>
          <a:endParaRPr lang="ru-RU"/>
        </a:p>
      </dgm:t>
    </dgm:pt>
    <dgm:pt modelId="{EC96A147-BF36-4863-8401-0C353DD81D7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культуры (4301,7 тыс. рублей – 31,7%)</a:t>
          </a:r>
          <a:endParaRPr lang="ru-RU" dirty="0">
            <a:solidFill>
              <a:schemeClr val="tx1"/>
            </a:solidFill>
          </a:endParaRPr>
        </a:p>
      </dgm:t>
    </dgm:pt>
    <dgm:pt modelId="{5DB3687F-BDF4-44B7-88DF-8FA77C1A2D9C}" type="parTrans" cxnId="{FEFAD1C5-C20E-435E-BA51-1755180652C8}">
      <dgm:prSet/>
      <dgm:spPr/>
      <dgm:t>
        <a:bodyPr/>
        <a:lstStyle/>
        <a:p>
          <a:endParaRPr lang="ru-RU"/>
        </a:p>
      </dgm:t>
    </dgm:pt>
    <dgm:pt modelId="{FCD01207-0649-4E70-8F3B-838946BA4A82}" type="sibTrans" cxnId="{FEFAD1C5-C20E-435E-BA51-1755180652C8}">
      <dgm:prSet/>
      <dgm:spPr/>
      <dgm:t>
        <a:bodyPr/>
        <a:lstStyle/>
        <a:p>
          <a:endParaRPr lang="ru-RU"/>
        </a:p>
      </dgm:t>
    </dgm:pt>
    <dgm:pt modelId="{CD1B2F14-3DD1-47F2-BA06-F37D41068BA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Социальные программы  (232,5 тыс. рублей – 1,7%)</a:t>
          </a:r>
          <a:endParaRPr lang="ru-RU" dirty="0">
            <a:solidFill>
              <a:schemeClr val="tx1"/>
            </a:solidFill>
          </a:endParaRPr>
        </a:p>
      </dgm:t>
    </dgm:pt>
    <dgm:pt modelId="{99F029C8-B590-40DA-BB5A-3DB4D93B7188}" type="parTrans" cxnId="{F3D0DAD2-E37F-46BC-9C22-F948C0067819}">
      <dgm:prSet/>
      <dgm:spPr/>
      <dgm:t>
        <a:bodyPr/>
        <a:lstStyle/>
        <a:p>
          <a:endParaRPr lang="ru-RU"/>
        </a:p>
      </dgm:t>
    </dgm:pt>
    <dgm:pt modelId="{4CF80BA3-3093-4F17-BBCB-2E647BF78E2F}" type="sibTrans" cxnId="{F3D0DAD2-E37F-46BC-9C22-F948C0067819}">
      <dgm:prSet/>
      <dgm:spPr/>
      <dgm:t>
        <a:bodyPr/>
        <a:lstStyle/>
        <a:p>
          <a:endParaRPr lang="ru-RU"/>
        </a:p>
      </dgm:t>
    </dgm:pt>
    <dgm:pt modelId="{822566A9-737C-4DD3-A4F8-4DC6F77B2114}" type="pres">
      <dgm:prSet presAssocID="{0ACADFDF-3129-494A-832E-D0CD4C7755C3}" presName="linearFlow" presStyleCnt="0">
        <dgm:presLayoutVars>
          <dgm:resizeHandles val="exact"/>
        </dgm:presLayoutVars>
      </dgm:prSet>
      <dgm:spPr/>
    </dgm:pt>
    <dgm:pt modelId="{E6BCF7F5-8B9B-45E7-A793-87533EC2A805}" type="pres">
      <dgm:prSet presAssocID="{9B3AF31B-0043-4C3B-9E5A-1F530BA3111E}" presName="node" presStyleLbl="node1" presStyleIdx="0" presStyleCnt="7" custScaleX="495644">
        <dgm:presLayoutVars>
          <dgm:bulletEnabled val="1"/>
        </dgm:presLayoutVars>
      </dgm:prSet>
      <dgm:spPr/>
    </dgm:pt>
    <dgm:pt modelId="{5930BDAC-00CD-43C4-A558-ADED9164C416}" type="pres">
      <dgm:prSet presAssocID="{F9C2F92A-2595-45D2-8E79-41FE3F987C45}" presName="sibTrans" presStyleLbl="sibTrans2D1" presStyleIdx="0" presStyleCnt="6"/>
      <dgm:spPr/>
    </dgm:pt>
    <dgm:pt modelId="{9A9EE6E5-AA8A-4776-96ED-DBCE538F709D}" type="pres">
      <dgm:prSet presAssocID="{F9C2F92A-2595-45D2-8E79-41FE3F987C45}" presName="connectorText" presStyleLbl="sibTrans2D1" presStyleIdx="0" presStyleCnt="6"/>
      <dgm:spPr/>
    </dgm:pt>
    <dgm:pt modelId="{EE57CE3C-E80B-44C6-9AAE-3CA6EE8517D9}" type="pres">
      <dgm:prSet presAssocID="{9F7E9848-DEDB-48DC-BDC9-AE83FCBFE35B}" presName="node" presStyleLbl="node1" presStyleIdx="1" presStyleCnt="7" custScaleX="495644" custLinFactNeighborX="148" custLinFactNeighborY="11660">
        <dgm:presLayoutVars>
          <dgm:bulletEnabled val="1"/>
        </dgm:presLayoutVars>
      </dgm:prSet>
      <dgm:spPr/>
    </dgm:pt>
    <dgm:pt modelId="{53C334F6-7F4D-4B56-A780-3AF417E67598}" type="pres">
      <dgm:prSet presAssocID="{43A7F0E9-BE3F-4FE3-AF98-DCB135FFB2F2}" presName="sibTrans" presStyleLbl="sibTrans2D1" presStyleIdx="1" presStyleCnt="6"/>
      <dgm:spPr/>
    </dgm:pt>
    <dgm:pt modelId="{E6596483-5B01-40A7-BDF7-048DFBBEED26}" type="pres">
      <dgm:prSet presAssocID="{43A7F0E9-BE3F-4FE3-AF98-DCB135FFB2F2}" presName="connectorText" presStyleLbl="sibTrans2D1" presStyleIdx="1" presStyleCnt="6"/>
      <dgm:spPr/>
    </dgm:pt>
    <dgm:pt modelId="{DAC7C787-9E46-4DCC-BCA5-48059593E9DC}" type="pres">
      <dgm:prSet presAssocID="{7E7EBB10-BEB3-4B1A-8DA5-D36F0258F8AB}" presName="node" presStyleLbl="node1" presStyleIdx="2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C3E45-4BB8-4261-9CDA-96A08E3E732C}" type="pres">
      <dgm:prSet presAssocID="{617B6F99-7597-4ED7-BBCD-18CE25737808}" presName="sibTrans" presStyleLbl="sibTrans2D1" presStyleIdx="2" presStyleCnt="6"/>
      <dgm:spPr/>
    </dgm:pt>
    <dgm:pt modelId="{5FC828A5-34B4-4D46-B23B-AE248B8C392C}" type="pres">
      <dgm:prSet presAssocID="{617B6F99-7597-4ED7-BBCD-18CE25737808}" presName="connectorText" presStyleLbl="sibTrans2D1" presStyleIdx="2" presStyleCnt="6"/>
      <dgm:spPr/>
    </dgm:pt>
    <dgm:pt modelId="{28BD96E8-015E-4643-B517-06F60DF87DCF}" type="pres">
      <dgm:prSet presAssocID="{1EE23AE9-5E2E-470A-A7E6-6050F792F113}" presName="node" presStyleLbl="node1" presStyleIdx="3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1A7E-A618-49FC-9F04-1417872A6DAA}" type="pres">
      <dgm:prSet presAssocID="{E67E7609-DDEB-4B46-AFA9-241025927DB4}" presName="sibTrans" presStyleLbl="sibTrans2D1" presStyleIdx="3" presStyleCnt="6"/>
      <dgm:spPr/>
    </dgm:pt>
    <dgm:pt modelId="{666CBF9E-46CD-4D0E-B10C-CE5358C6788E}" type="pres">
      <dgm:prSet presAssocID="{E67E7609-DDEB-4B46-AFA9-241025927DB4}" presName="connectorText" presStyleLbl="sibTrans2D1" presStyleIdx="3" presStyleCnt="6"/>
      <dgm:spPr/>
    </dgm:pt>
    <dgm:pt modelId="{7C1A9E5B-8FF6-4125-AAFD-24148A360E3C}" type="pres">
      <dgm:prSet presAssocID="{ACEB34DF-5F7A-4A49-88E5-844340151EB2}" presName="node" presStyleLbl="node1" presStyleIdx="4" presStyleCnt="7" custScaleX="495644">
        <dgm:presLayoutVars>
          <dgm:bulletEnabled val="1"/>
        </dgm:presLayoutVars>
      </dgm:prSet>
      <dgm:spPr/>
    </dgm:pt>
    <dgm:pt modelId="{23EF9073-BCC2-4FAB-AE94-01EAF751FBEA}" type="pres">
      <dgm:prSet presAssocID="{48776D33-A37C-4C1C-9C01-EA7B6CF6AC29}" presName="sibTrans" presStyleLbl="sibTrans2D1" presStyleIdx="4" presStyleCnt="6"/>
      <dgm:spPr/>
    </dgm:pt>
    <dgm:pt modelId="{D7B1158A-929C-4787-93F5-A68A518FEAE4}" type="pres">
      <dgm:prSet presAssocID="{48776D33-A37C-4C1C-9C01-EA7B6CF6AC29}" presName="connectorText" presStyleLbl="sibTrans2D1" presStyleIdx="4" presStyleCnt="6"/>
      <dgm:spPr/>
    </dgm:pt>
    <dgm:pt modelId="{07EE9A1A-16A8-4D7D-86C1-1F0778B5A37B}" type="pres">
      <dgm:prSet presAssocID="{EC96A147-BF36-4863-8401-0C353DD81D77}" presName="node" presStyleLbl="node1" presStyleIdx="5" presStyleCnt="7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8D08-D744-4705-AA74-D33A2932CA6F}" type="pres">
      <dgm:prSet presAssocID="{FCD01207-0649-4E70-8F3B-838946BA4A82}" presName="sibTrans" presStyleLbl="sibTrans2D1" presStyleIdx="5" presStyleCnt="6"/>
      <dgm:spPr/>
    </dgm:pt>
    <dgm:pt modelId="{1872921B-6CB4-45EC-A364-3882CDF28140}" type="pres">
      <dgm:prSet presAssocID="{FCD01207-0649-4E70-8F3B-838946BA4A82}" presName="connectorText" presStyleLbl="sibTrans2D1" presStyleIdx="5" presStyleCnt="6"/>
      <dgm:spPr/>
    </dgm:pt>
    <dgm:pt modelId="{68B877DB-5AAB-49BD-BE69-B1FB3F187A52}" type="pres">
      <dgm:prSet presAssocID="{CD1B2F14-3DD1-47F2-BA06-F37D41068BA8}" presName="node" presStyleLbl="node1" presStyleIdx="6" presStyleCnt="7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7D9097-88E1-4965-8C9C-95CDB10E29E3}" srcId="{0ACADFDF-3129-494A-832E-D0CD4C7755C3}" destId="{9B3AF31B-0043-4C3B-9E5A-1F530BA3111E}" srcOrd="0" destOrd="0" parTransId="{ED7D90F3-33A6-486D-8BD2-E8F272761AC9}" sibTransId="{F9C2F92A-2595-45D2-8E79-41FE3F987C45}"/>
    <dgm:cxn modelId="{CF969D08-37DB-4724-8A6B-C020AD76197B}" srcId="{0ACADFDF-3129-494A-832E-D0CD4C7755C3}" destId="{7E7EBB10-BEB3-4B1A-8DA5-D36F0258F8AB}" srcOrd="2" destOrd="0" parTransId="{8EA36DEF-EBFB-467E-8ADC-BC58E71D4B61}" sibTransId="{617B6F99-7597-4ED7-BBCD-18CE25737808}"/>
    <dgm:cxn modelId="{9289EFA7-46FF-4E8B-9A76-307B84BF9777}" type="presOf" srcId="{48776D33-A37C-4C1C-9C01-EA7B6CF6AC29}" destId="{23EF9073-BCC2-4FAB-AE94-01EAF751FBEA}" srcOrd="0" destOrd="0" presId="urn:microsoft.com/office/officeart/2005/8/layout/process2"/>
    <dgm:cxn modelId="{66F8068C-5D4F-4DB8-AFBF-3D62FAF1EC68}" type="presOf" srcId="{7E7EBB10-BEB3-4B1A-8DA5-D36F0258F8AB}" destId="{DAC7C787-9E46-4DCC-BCA5-48059593E9DC}" srcOrd="0" destOrd="0" presId="urn:microsoft.com/office/officeart/2005/8/layout/process2"/>
    <dgm:cxn modelId="{4F837016-635C-474A-B31D-6D809BBA5579}" type="presOf" srcId="{ACEB34DF-5F7A-4A49-88E5-844340151EB2}" destId="{7C1A9E5B-8FF6-4125-AAFD-24148A360E3C}" srcOrd="0" destOrd="0" presId="urn:microsoft.com/office/officeart/2005/8/layout/process2"/>
    <dgm:cxn modelId="{7C2F9A73-68E9-4487-8B60-F754844D69CC}" srcId="{0ACADFDF-3129-494A-832E-D0CD4C7755C3}" destId="{ACEB34DF-5F7A-4A49-88E5-844340151EB2}" srcOrd="4" destOrd="0" parTransId="{1D5A1A7F-1B5F-4F0F-BA00-90E19B4A4003}" sibTransId="{48776D33-A37C-4C1C-9C01-EA7B6CF6AC29}"/>
    <dgm:cxn modelId="{13C2C06A-F5CD-42EC-8968-29F819F19172}" type="presOf" srcId="{43A7F0E9-BE3F-4FE3-AF98-DCB135FFB2F2}" destId="{53C334F6-7F4D-4B56-A780-3AF417E67598}" srcOrd="0" destOrd="0" presId="urn:microsoft.com/office/officeart/2005/8/layout/process2"/>
    <dgm:cxn modelId="{58A2D47A-AAE3-449C-95A1-282BA17EBE8A}" type="presOf" srcId="{0ACADFDF-3129-494A-832E-D0CD4C7755C3}" destId="{822566A9-737C-4DD3-A4F8-4DC6F77B2114}" srcOrd="0" destOrd="0" presId="urn:microsoft.com/office/officeart/2005/8/layout/process2"/>
    <dgm:cxn modelId="{470D9FC2-B52A-4B56-8D76-D44C60B5AB19}" type="presOf" srcId="{9B3AF31B-0043-4C3B-9E5A-1F530BA3111E}" destId="{E6BCF7F5-8B9B-45E7-A793-87533EC2A805}" srcOrd="0" destOrd="0" presId="urn:microsoft.com/office/officeart/2005/8/layout/process2"/>
    <dgm:cxn modelId="{D2E868A2-2070-4A2A-A6CA-8339A21829FF}" type="presOf" srcId="{F9C2F92A-2595-45D2-8E79-41FE3F987C45}" destId="{9A9EE6E5-AA8A-4776-96ED-DBCE538F709D}" srcOrd="1" destOrd="0" presId="urn:microsoft.com/office/officeart/2005/8/layout/process2"/>
    <dgm:cxn modelId="{6A63DD5D-8CA4-4AC0-A0ED-02214D664A2E}" type="presOf" srcId="{F9C2F92A-2595-45D2-8E79-41FE3F987C45}" destId="{5930BDAC-00CD-43C4-A558-ADED9164C416}" srcOrd="0" destOrd="0" presId="urn:microsoft.com/office/officeart/2005/8/layout/process2"/>
    <dgm:cxn modelId="{7B7613BB-5C35-4F53-BF4D-527745828185}" type="presOf" srcId="{E67E7609-DDEB-4B46-AFA9-241025927DB4}" destId="{6D371A7E-A618-49FC-9F04-1417872A6DAA}" srcOrd="0" destOrd="0" presId="urn:microsoft.com/office/officeart/2005/8/layout/process2"/>
    <dgm:cxn modelId="{9F4660F5-4F4C-40BF-855C-29CD4566D69E}" type="presOf" srcId="{EC96A147-BF36-4863-8401-0C353DD81D77}" destId="{07EE9A1A-16A8-4D7D-86C1-1F0778B5A37B}" srcOrd="0" destOrd="0" presId="urn:microsoft.com/office/officeart/2005/8/layout/process2"/>
    <dgm:cxn modelId="{9EFF3D51-4F32-4A8D-91CF-ADAA97802521}" srcId="{0ACADFDF-3129-494A-832E-D0CD4C7755C3}" destId="{1EE23AE9-5E2E-470A-A7E6-6050F792F113}" srcOrd="3" destOrd="0" parTransId="{6BC87A1F-D0B6-47AE-87C6-E7CD3ADBFC66}" sibTransId="{E67E7609-DDEB-4B46-AFA9-241025927DB4}"/>
    <dgm:cxn modelId="{01F02F74-00A2-4FA4-BCB4-395854F2B9AE}" type="presOf" srcId="{FCD01207-0649-4E70-8F3B-838946BA4A82}" destId="{1A678D08-D744-4705-AA74-D33A2932CA6F}" srcOrd="0" destOrd="0" presId="urn:microsoft.com/office/officeart/2005/8/layout/process2"/>
    <dgm:cxn modelId="{8352F411-63B1-451E-B186-CAF1B0670443}" type="presOf" srcId="{FCD01207-0649-4E70-8F3B-838946BA4A82}" destId="{1872921B-6CB4-45EC-A364-3882CDF28140}" srcOrd="1" destOrd="0" presId="urn:microsoft.com/office/officeart/2005/8/layout/process2"/>
    <dgm:cxn modelId="{4EF356A4-50AA-49D0-B3B5-293ABEAD9B88}" type="presOf" srcId="{617B6F99-7597-4ED7-BBCD-18CE25737808}" destId="{26FC3E45-4BB8-4261-9CDA-96A08E3E732C}" srcOrd="0" destOrd="0" presId="urn:microsoft.com/office/officeart/2005/8/layout/process2"/>
    <dgm:cxn modelId="{5A31CB4E-984B-4EF7-931E-C4E44D76F47F}" type="presOf" srcId="{9F7E9848-DEDB-48DC-BDC9-AE83FCBFE35B}" destId="{EE57CE3C-E80B-44C6-9AAE-3CA6EE8517D9}" srcOrd="0" destOrd="0" presId="urn:microsoft.com/office/officeart/2005/8/layout/process2"/>
    <dgm:cxn modelId="{3D5E59B8-FF22-4995-B06B-5FD7549A2DA2}" type="presOf" srcId="{617B6F99-7597-4ED7-BBCD-18CE25737808}" destId="{5FC828A5-34B4-4D46-B23B-AE248B8C392C}" srcOrd="1" destOrd="0" presId="urn:microsoft.com/office/officeart/2005/8/layout/process2"/>
    <dgm:cxn modelId="{2BE0CC91-1A22-4CDF-9955-C7771ECC59AD}" type="presOf" srcId="{CD1B2F14-3DD1-47F2-BA06-F37D41068BA8}" destId="{68B877DB-5AAB-49BD-BE69-B1FB3F187A52}" srcOrd="0" destOrd="0" presId="urn:microsoft.com/office/officeart/2005/8/layout/process2"/>
    <dgm:cxn modelId="{252C0A42-D7ED-44D3-9012-333DA172144E}" type="presOf" srcId="{1EE23AE9-5E2E-470A-A7E6-6050F792F113}" destId="{28BD96E8-015E-4643-B517-06F60DF87DCF}" srcOrd="0" destOrd="0" presId="urn:microsoft.com/office/officeart/2005/8/layout/process2"/>
    <dgm:cxn modelId="{F3D0DAD2-E37F-46BC-9C22-F948C0067819}" srcId="{0ACADFDF-3129-494A-832E-D0CD4C7755C3}" destId="{CD1B2F14-3DD1-47F2-BA06-F37D41068BA8}" srcOrd="6" destOrd="0" parTransId="{99F029C8-B590-40DA-BB5A-3DB4D93B7188}" sibTransId="{4CF80BA3-3093-4F17-BBCB-2E647BF78E2F}"/>
    <dgm:cxn modelId="{FEFAD1C5-C20E-435E-BA51-1755180652C8}" srcId="{0ACADFDF-3129-494A-832E-D0CD4C7755C3}" destId="{EC96A147-BF36-4863-8401-0C353DD81D77}" srcOrd="5" destOrd="0" parTransId="{5DB3687F-BDF4-44B7-88DF-8FA77C1A2D9C}" sibTransId="{FCD01207-0649-4E70-8F3B-838946BA4A82}"/>
    <dgm:cxn modelId="{A485CA4F-339A-4888-A12F-7634768DF6FA}" type="presOf" srcId="{43A7F0E9-BE3F-4FE3-AF98-DCB135FFB2F2}" destId="{E6596483-5B01-40A7-BDF7-048DFBBEED26}" srcOrd="1" destOrd="0" presId="urn:microsoft.com/office/officeart/2005/8/layout/process2"/>
    <dgm:cxn modelId="{5BF591D7-C5D7-4394-A9E2-6294B460C076}" type="presOf" srcId="{48776D33-A37C-4C1C-9C01-EA7B6CF6AC29}" destId="{D7B1158A-929C-4787-93F5-A68A518FEAE4}" srcOrd="1" destOrd="0" presId="urn:microsoft.com/office/officeart/2005/8/layout/process2"/>
    <dgm:cxn modelId="{D9B7C018-A4B9-4AD1-8A27-CC04E7610FE6}" type="presOf" srcId="{E67E7609-DDEB-4B46-AFA9-241025927DB4}" destId="{666CBF9E-46CD-4D0E-B10C-CE5358C6788E}" srcOrd="1" destOrd="0" presId="urn:microsoft.com/office/officeart/2005/8/layout/process2"/>
    <dgm:cxn modelId="{A13CF6BF-61E6-4D8C-85FD-3462B143809F}" srcId="{0ACADFDF-3129-494A-832E-D0CD4C7755C3}" destId="{9F7E9848-DEDB-48DC-BDC9-AE83FCBFE35B}" srcOrd="1" destOrd="0" parTransId="{FCF9C994-038D-4E46-B396-134B52621CD7}" sibTransId="{43A7F0E9-BE3F-4FE3-AF98-DCB135FFB2F2}"/>
    <dgm:cxn modelId="{B35D00D7-E588-4148-858B-096B64A137A2}" type="presParOf" srcId="{822566A9-737C-4DD3-A4F8-4DC6F77B2114}" destId="{E6BCF7F5-8B9B-45E7-A793-87533EC2A805}" srcOrd="0" destOrd="0" presId="urn:microsoft.com/office/officeart/2005/8/layout/process2"/>
    <dgm:cxn modelId="{263C1A8A-1FFE-482A-8D2A-B45012535A7E}" type="presParOf" srcId="{822566A9-737C-4DD3-A4F8-4DC6F77B2114}" destId="{5930BDAC-00CD-43C4-A558-ADED9164C416}" srcOrd="1" destOrd="0" presId="urn:microsoft.com/office/officeart/2005/8/layout/process2"/>
    <dgm:cxn modelId="{1C316571-7144-47B9-8D8B-D5BC27BD6C60}" type="presParOf" srcId="{5930BDAC-00CD-43C4-A558-ADED9164C416}" destId="{9A9EE6E5-AA8A-4776-96ED-DBCE538F709D}" srcOrd="0" destOrd="0" presId="urn:microsoft.com/office/officeart/2005/8/layout/process2"/>
    <dgm:cxn modelId="{BB279DAB-A2E5-4AA8-917F-03439FF3D3AD}" type="presParOf" srcId="{822566A9-737C-4DD3-A4F8-4DC6F77B2114}" destId="{EE57CE3C-E80B-44C6-9AAE-3CA6EE8517D9}" srcOrd="2" destOrd="0" presId="urn:microsoft.com/office/officeart/2005/8/layout/process2"/>
    <dgm:cxn modelId="{2FB7387D-7C87-474F-9A28-D6A38C6B46FB}" type="presParOf" srcId="{822566A9-737C-4DD3-A4F8-4DC6F77B2114}" destId="{53C334F6-7F4D-4B56-A780-3AF417E67598}" srcOrd="3" destOrd="0" presId="urn:microsoft.com/office/officeart/2005/8/layout/process2"/>
    <dgm:cxn modelId="{E3132D8D-8FF9-4287-9B2E-9ADEF5BBC418}" type="presParOf" srcId="{53C334F6-7F4D-4B56-A780-3AF417E67598}" destId="{E6596483-5B01-40A7-BDF7-048DFBBEED26}" srcOrd="0" destOrd="0" presId="urn:microsoft.com/office/officeart/2005/8/layout/process2"/>
    <dgm:cxn modelId="{12BD04FB-BF2C-43B9-8684-98E77715D097}" type="presParOf" srcId="{822566A9-737C-4DD3-A4F8-4DC6F77B2114}" destId="{DAC7C787-9E46-4DCC-BCA5-48059593E9DC}" srcOrd="4" destOrd="0" presId="urn:microsoft.com/office/officeart/2005/8/layout/process2"/>
    <dgm:cxn modelId="{9E4112E8-3923-477C-B7DD-BE8645DEC53F}" type="presParOf" srcId="{822566A9-737C-4DD3-A4F8-4DC6F77B2114}" destId="{26FC3E45-4BB8-4261-9CDA-96A08E3E732C}" srcOrd="5" destOrd="0" presId="urn:microsoft.com/office/officeart/2005/8/layout/process2"/>
    <dgm:cxn modelId="{4345CD98-5159-456F-8A1B-F4355C4F4A1B}" type="presParOf" srcId="{26FC3E45-4BB8-4261-9CDA-96A08E3E732C}" destId="{5FC828A5-34B4-4D46-B23B-AE248B8C392C}" srcOrd="0" destOrd="0" presId="urn:microsoft.com/office/officeart/2005/8/layout/process2"/>
    <dgm:cxn modelId="{0477789E-71F5-4790-AAD1-106D8C26D912}" type="presParOf" srcId="{822566A9-737C-4DD3-A4F8-4DC6F77B2114}" destId="{28BD96E8-015E-4643-B517-06F60DF87DCF}" srcOrd="6" destOrd="0" presId="urn:microsoft.com/office/officeart/2005/8/layout/process2"/>
    <dgm:cxn modelId="{97186A3D-FE75-4E8F-A9CC-AC9FA3035760}" type="presParOf" srcId="{822566A9-737C-4DD3-A4F8-4DC6F77B2114}" destId="{6D371A7E-A618-49FC-9F04-1417872A6DAA}" srcOrd="7" destOrd="0" presId="urn:microsoft.com/office/officeart/2005/8/layout/process2"/>
    <dgm:cxn modelId="{2AE39C28-9A4C-41C2-BB3E-6894A35FFFF4}" type="presParOf" srcId="{6D371A7E-A618-49FC-9F04-1417872A6DAA}" destId="{666CBF9E-46CD-4D0E-B10C-CE5358C6788E}" srcOrd="0" destOrd="0" presId="urn:microsoft.com/office/officeart/2005/8/layout/process2"/>
    <dgm:cxn modelId="{8EBB880B-823E-44D5-95FD-D29C8C41DCA1}" type="presParOf" srcId="{822566A9-737C-4DD3-A4F8-4DC6F77B2114}" destId="{7C1A9E5B-8FF6-4125-AAFD-24148A360E3C}" srcOrd="8" destOrd="0" presId="urn:microsoft.com/office/officeart/2005/8/layout/process2"/>
    <dgm:cxn modelId="{9604115E-8A9D-482D-934B-A27DCAEEBCF5}" type="presParOf" srcId="{822566A9-737C-4DD3-A4F8-4DC6F77B2114}" destId="{23EF9073-BCC2-4FAB-AE94-01EAF751FBEA}" srcOrd="9" destOrd="0" presId="urn:microsoft.com/office/officeart/2005/8/layout/process2"/>
    <dgm:cxn modelId="{8B11FD17-1636-4276-B020-235EAFF4540A}" type="presParOf" srcId="{23EF9073-BCC2-4FAB-AE94-01EAF751FBEA}" destId="{D7B1158A-929C-4787-93F5-A68A518FEAE4}" srcOrd="0" destOrd="0" presId="urn:microsoft.com/office/officeart/2005/8/layout/process2"/>
    <dgm:cxn modelId="{43B06A25-7ABF-4370-B5D3-C0B6E2CE18A2}" type="presParOf" srcId="{822566A9-737C-4DD3-A4F8-4DC6F77B2114}" destId="{07EE9A1A-16A8-4D7D-86C1-1F0778B5A37B}" srcOrd="10" destOrd="0" presId="urn:microsoft.com/office/officeart/2005/8/layout/process2"/>
    <dgm:cxn modelId="{94DAA3B2-6196-481F-BA56-F9E4DEB98AA8}" type="presParOf" srcId="{822566A9-737C-4DD3-A4F8-4DC6F77B2114}" destId="{1A678D08-D744-4705-AA74-D33A2932CA6F}" srcOrd="11" destOrd="0" presId="urn:microsoft.com/office/officeart/2005/8/layout/process2"/>
    <dgm:cxn modelId="{F318C0AA-6093-4D67-9E97-360A608A1038}" type="presParOf" srcId="{1A678D08-D744-4705-AA74-D33A2932CA6F}" destId="{1872921B-6CB4-45EC-A364-3882CDF28140}" srcOrd="0" destOrd="0" presId="urn:microsoft.com/office/officeart/2005/8/layout/process2"/>
    <dgm:cxn modelId="{D84245A4-9D33-4BA4-B8C6-870899714BD6}" type="presParOf" srcId="{822566A9-737C-4DD3-A4F8-4DC6F77B2114}" destId="{68B877DB-5AAB-49BD-BE69-B1FB3F187A52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A7AF37-2A79-4844-A575-A15FEEFDE8EE}">
      <dsp:nvSpPr>
        <dsp:cNvPr id="0" name=""/>
        <dsp:cNvSpPr/>
      </dsp:nvSpPr>
      <dsp:spPr>
        <a:xfrm rot="16200000">
          <a:off x="0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ru-RU" sz="3500" kern="1200" dirty="0"/>
        </a:p>
      </dsp:txBody>
      <dsp:txXfrm rot="16200000">
        <a:off x="0" y="287126"/>
        <a:ext cx="1922673" cy="1922673"/>
      </dsp:txXfrm>
    </dsp:sp>
    <dsp:sp modelId="{C7924C3B-74A0-4E04-9ACD-AA58748208C2}">
      <dsp:nvSpPr>
        <dsp:cNvPr id="0" name=""/>
        <dsp:cNvSpPr/>
      </dsp:nvSpPr>
      <dsp:spPr>
        <a:xfrm rot="5400000">
          <a:off x="2057405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ru-RU" sz="3500" kern="1200" dirty="0"/>
        </a:p>
      </dsp:txBody>
      <dsp:txXfrm rot="5400000">
        <a:off x="2057405" y="287126"/>
        <a:ext cx="1922673" cy="1922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402FB-CACD-4F64-80A6-6DD87ECCC32E}">
      <dsp:nvSpPr>
        <dsp:cNvPr id="0" name=""/>
        <dsp:cNvSpPr/>
      </dsp:nvSpPr>
      <dsp:spPr>
        <a:xfrm>
          <a:off x="76723" y="0"/>
          <a:ext cx="1921177" cy="1155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Налоговые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/>
            <a:t>5699,4</a:t>
          </a:r>
          <a:endParaRPr lang="ru-RU" sz="2000" b="1" i="1" kern="1200" baseline="0" dirty="0"/>
        </a:p>
      </dsp:txBody>
      <dsp:txXfrm>
        <a:off x="76723" y="0"/>
        <a:ext cx="1921177" cy="1155889"/>
      </dsp:txXfrm>
    </dsp:sp>
    <dsp:sp modelId="{533FCD74-EB48-4F3B-A517-2A893792E362}">
      <dsp:nvSpPr>
        <dsp:cNvPr id="0" name=""/>
        <dsp:cNvSpPr/>
      </dsp:nvSpPr>
      <dsp:spPr>
        <a:xfrm rot="5591067">
          <a:off x="1085263" y="1060655"/>
          <a:ext cx="30055" cy="2324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C84A1-992E-4461-8C85-4DA8B1E0C810}">
      <dsp:nvSpPr>
        <dsp:cNvPr id="0" name=""/>
        <dsp:cNvSpPr/>
      </dsp:nvSpPr>
      <dsp:spPr>
        <a:xfrm>
          <a:off x="0" y="1197882"/>
          <a:ext cx="2273906" cy="65532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доходы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 физических лиц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1010,2</a:t>
          </a:r>
          <a:endParaRPr lang="ru-RU" sz="1300" b="1" i="1" kern="1200" baseline="0" dirty="0"/>
        </a:p>
      </dsp:txBody>
      <dsp:txXfrm>
        <a:off x="0" y="1197882"/>
        <a:ext cx="2273906" cy="655322"/>
      </dsp:txXfrm>
    </dsp:sp>
    <dsp:sp modelId="{2BCC8C1B-6C08-4859-8E1A-C58339B4D8B2}">
      <dsp:nvSpPr>
        <dsp:cNvPr id="0" name=""/>
        <dsp:cNvSpPr/>
      </dsp:nvSpPr>
      <dsp:spPr>
        <a:xfrm rot="5400000">
          <a:off x="1064417" y="1883834"/>
          <a:ext cx="145306" cy="21346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447A3-9E8B-4AF5-ADCF-C5124E75CCF3}">
      <dsp:nvSpPr>
        <dsp:cNvPr id="0" name=""/>
        <dsp:cNvSpPr/>
      </dsp:nvSpPr>
      <dsp:spPr>
        <a:xfrm>
          <a:off x="0" y="2114250"/>
          <a:ext cx="2273906" cy="9380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Налоги на имущество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3819,2</a:t>
          </a:r>
          <a:endParaRPr lang="ru-RU" sz="1300" b="1" i="1" kern="1200" baseline="0" dirty="0"/>
        </a:p>
      </dsp:txBody>
      <dsp:txXfrm>
        <a:off x="0" y="2114250"/>
        <a:ext cx="2273906" cy="938020"/>
      </dsp:txXfrm>
    </dsp:sp>
    <dsp:sp modelId="{06AE8648-F78F-4EF6-8400-4AA18721D4AE}">
      <dsp:nvSpPr>
        <dsp:cNvPr id="0" name=""/>
        <dsp:cNvSpPr/>
      </dsp:nvSpPr>
      <dsp:spPr>
        <a:xfrm rot="5400000">
          <a:off x="1088225" y="3033408"/>
          <a:ext cx="97455" cy="21360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1F6DD-3EEE-487E-ABF3-00AEB377296A}">
      <dsp:nvSpPr>
        <dsp:cNvPr id="0" name=""/>
        <dsp:cNvSpPr/>
      </dsp:nvSpPr>
      <dsp:spPr>
        <a:xfrm>
          <a:off x="0" y="3228154"/>
          <a:ext cx="2273906" cy="5346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совокупный доход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baseline="0" dirty="0" smtClean="0"/>
            <a:t>841,0</a:t>
          </a:r>
          <a:endParaRPr lang="ru-RU" sz="1300" b="1" i="1" kern="1200" baseline="0" dirty="0"/>
        </a:p>
      </dsp:txBody>
      <dsp:txXfrm>
        <a:off x="0" y="3228154"/>
        <a:ext cx="2273906" cy="534623"/>
      </dsp:txXfrm>
    </dsp:sp>
    <dsp:sp modelId="{82CA3189-2DFB-4C6C-AEAC-4A8EF00AEAC1}">
      <dsp:nvSpPr>
        <dsp:cNvPr id="0" name=""/>
        <dsp:cNvSpPr/>
      </dsp:nvSpPr>
      <dsp:spPr>
        <a:xfrm rot="5400000">
          <a:off x="1098534" y="3760569"/>
          <a:ext cx="104950" cy="17989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171CF-0790-4E4D-93B0-218A39723CB2}">
      <dsp:nvSpPr>
        <dsp:cNvPr id="0" name=""/>
        <dsp:cNvSpPr/>
      </dsp:nvSpPr>
      <dsp:spPr>
        <a:xfrm>
          <a:off x="0" y="3963239"/>
          <a:ext cx="2273906" cy="5684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Государственная пошлина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29,0</a:t>
          </a:r>
          <a:endParaRPr lang="ru-RU" sz="1300" b="1" i="0" kern="1200" baseline="0" dirty="0"/>
        </a:p>
      </dsp:txBody>
      <dsp:txXfrm>
        <a:off x="0" y="3963239"/>
        <a:ext cx="2273906" cy="568476"/>
      </dsp:txXfrm>
    </dsp:sp>
    <dsp:sp modelId="{AAC3F2B4-157D-4790-8015-6E537C180BAA}">
      <dsp:nvSpPr>
        <dsp:cNvPr id="0" name=""/>
        <dsp:cNvSpPr/>
      </dsp:nvSpPr>
      <dsp:spPr>
        <a:xfrm>
          <a:off x="2437924" y="0"/>
          <a:ext cx="1981390" cy="976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Неналоговые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484,4</a:t>
          </a:r>
          <a:endParaRPr lang="ru-RU" sz="2000" b="1" i="1" kern="1200" baseline="0" dirty="0"/>
        </a:p>
      </dsp:txBody>
      <dsp:txXfrm>
        <a:off x="2437924" y="0"/>
        <a:ext cx="1981390" cy="976460"/>
      </dsp:txXfrm>
    </dsp:sp>
    <dsp:sp modelId="{4798FEFB-AB58-4431-A7F9-42E9B17B6F4E}">
      <dsp:nvSpPr>
        <dsp:cNvPr id="0" name=""/>
        <dsp:cNvSpPr/>
      </dsp:nvSpPr>
      <dsp:spPr>
        <a:xfrm rot="5174279">
          <a:off x="3412135" y="1038332"/>
          <a:ext cx="111854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A134-9F9B-4792-9888-216756AE653D}">
      <dsp:nvSpPr>
        <dsp:cNvPr id="0" name=""/>
        <dsp:cNvSpPr/>
      </dsp:nvSpPr>
      <dsp:spPr>
        <a:xfrm>
          <a:off x="2437936" y="1199687"/>
          <a:ext cx="2123214" cy="7343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Доходы на использование имущества 207,9</a:t>
          </a:r>
        </a:p>
      </dsp:txBody>
      <dsp:txXfrm>
        <a:off x="2437936" y="1199687"/>
        <a:ext cx="2123214" cy="734306"/>
      </dsp:txXfrm>
    </dsp:sp>
    <dsp:sp modelId="{A60810FA-9D48-4742-8D10-C9BE1730B07F}">
      <dsp:nvSpPr>
        <dsp:cNvPr id="0" name=""/>
        <dsp:cNvSpPr/>
      </dsp:nvSpPr>
      <dsp:spPr>
        <a:xfrm rot="5400000">
          <a:off x="3449801" y="1983736"/>
          <a:ext cx="99483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B0FCFE-29F7-41E3-AADF-6232DE21768C}">
      <dsp:nvSpPr>
        <dsp:cNvPr id="0" name=""/>
        <dsp:cNvSpPr/>
      </dsp:nvSpPr>
      <dsp:spPr>
        <a:xfrm>
          <a:off x="2362590" y="2132961"/>
          <a:ext cx="2273906" cy="928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Доходы от продажи материальных и нематериальных активов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257,7</a:t>
          </a:r>
          <a:endParaRPr lang="ru-RU" sz="1300" b="1" i="1" kern="1200" baseline="0" dirty="0"/>
        </a:p>
      </dsp:txBody>
      <dsp:txXfrm>
        <a:off x="2362590" y="2132961"/>
        <a:ext cx="2273906" cy="928913"/>
      </dsp:txXfrm>
    </dsp:sp>
    <dsp:sp modelId="{D246DB0B-0A6D-48F8-9AE3-55C118625324}">
      <dsp:nvSpPr>
        <dsp:cNvPr id="0" name=""/>
        <dsp:cNvSpPr/>
      </dsp:nvSpPr>
      <dsp:spPr>
        <a:xfrm rot="5400000">
          <a:off x="3449801" y="3111616"/>
          <a:ext cx="99483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D7084-2A1B-4FFF-9806-C156BC3ECA3C}">
      <dsp:nvSpPr>
        <dsp:cNvPr id="0" name=""/>
        <dsp:cNvSpPr/>
      </dsp:nvSpPr>
      <dsp:spPr>
        <a:xfrm>
          <a:off x="2362590" y="3260841"/>
          <a:ext cx="2273906" cy="5684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Штрафы, санкции, возмещение ущерба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18,8</a:t>
          </a:r>
          <a:endParaRPr lang="ru-RU" sz="1300" b="1" i="1" kern="1200" baseline="0" dirty="0"/>
        </a:p>
      </dsp:txBody>
      <dsp:txXfrm>
        <a:off x="2362590" y="3260841"/>
        <a:ext cx="2273906" cy="568476"/>
      </dsp:txXfrm>
    </dsp:sp>
    <dsp:sp modelId="{9EDB9606-04C0-4A35-BF09-F6D8B309F0DE}">
      <dsp:nvSpPr>
        <dsp:cNvPr id="0" name=""/>
        <dsp:cNvSpPr/>
      </dsp:nvSpPr>
      <dsp:spPr>
        <a:xfrm>
          <a:off x="4952990" y="0"/>
          <a:ext cx="1969043" cy="926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baseline="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baseline="0" dirty="0" smtClean="0"/>
            <a:t>7620,0</a:t>
          </a:r>
          <a:endParaRPr lang="ru-RU" sz="1800" b="1" i="1" kern="1200" baseline="0" dirty="0"/>
        </a:p>
      </dsp:txBody>
      <dsp:txXfrm>
        <a:off x="4952990" y="0"/>
        <a:ext cx="1969043" cy="926872"/>
      </dsp:txXfrm>
    </dsp:sp>
    <dsp:sp modelId="{B87D9AF3-9D96-437D-9631-B336EF8E02C8}">
      <dsp:nvSpPr>
        <dsp:cNvPr id="0" name=""/>
        <dsp:cNvSpPr/>
      </dsp:nvSpPr>
      <dsp:spPr>
        <a:xfrm rot="5663541">
          <a:off x="5831178" y="999451"/>
          <a:ext cx="122680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7C4D2D-3B72-4EF5-9E40-264D530B0189}">
      <dsp:nvSpPr>
        <dsp:cNvPr id="0" name=""/>
        <dsp:cNvSpPr/>
      </dsp:nvSpPr>
      <dsp:spPr>
        <a:xfrm>
          <a:off x="4724337" y="1171513"/>
          <a:ext cx="2273906" cy="5684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Дотации бюджетам бюджетной системы РФ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2605,3</a:t>
          </a:r>
          <a:endParaRPr lang="ru-RU" sz="1300" b="1" i="1" kern="1200" baseline="0" dirty="0"/>
        </a:p>
      </dsp:txBody>
      <dsp:txXfrm>
        <a:off x="4724337" y="1171513"/>
        <a:ext cx="2273906" cy="568476"/>
      </dsp:txXfrm>
    </dsp:sp>
    <dsp:sp modelId="{6F6AE7ED-23AD-429E-8E8E-EB41EB38A6B8}">
      <dsp:nvSpPr>
        <dsp:cNvPr id="0" name=""/>
        <dsp:cNvSpPr/>
      </dsp:nvSpPr>
      <dsp:spPr>
        <a:xfrm rot="5400000">
          <a:off x="5811548" y="1789732"/>
          <a:ext cx="99483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00A0-8ABA-4013-B17F-666A34C0DA7D}">
      <dsp:nvSpPr>
        <dsp:cNvPr id="0" name=""/>
        <dsp:cNvSpPr/>
      </dsp:nvSpPr>
      <dsp:spPr>
        <a:xfrm>
          <a:off x="4724337" y="1938957"/>
          <a:ext cx="2273906" cy="5684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Субвенции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192,9</a:t>
          </a:r>
          <a:endParaRPr lang="ru-RU" sz="1300" b="1" i="1" kern="1200" baseline="0" dirty="0"/>
        </a:p>
      </dsp:txBody>
      <dsp:txXfrm>
        <a:off x="4724337" y="1938957"/>
        <a:ext cx="2273906" cy="568476"/>
      </dsp:txXfrm>
    </dsp:sp>
    <dsp:sp modelId="{D4C838FD-FF20-43F1-BDC0-22056A7BACAF}">
      <dsp:nvSpPr>
        <dsp:cNvPr id="0" name=""/>
        <dsp:cNvSpPr/>
      </dsp:nvSpPr>
      <dsp:spPr>
        <a:xfrm rot="5210998">
          <a:off x="5853319" y="2535195"/>
          <a:ext cx="55757" cy="994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ECBCFF-3870-43D0-A627-8DC40BFC37B9}">
      <dsp:nvSpPr>
        <dsp:cNvPr id="0" name=""/>
        <dsp:cNvSpPr/>
      </dsp:nvSpPr>
      <dsp:spPr>
        <a:xfrm>
          <a:off x="4764153" y="2662440"/>
          <a:ext cx="2273906" cy="5684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Иные межбюджетные трансферты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4821,8</a:t>
          </a:r>
          <a:endParaRPr lang="ru-RU" sz="1300" b="1" i="1" kern="1200" baseline="0" dirty="0"/>
        </a:p>
      </dsp:txBody>
      <dsp:txXfrm>
        <a:off x="4764153" y="2662440"/>
        <a:ext cx="2273906" cy="568476"/>
      </dsp:txXfrm>
    </dsp:sp>
    <dsp:sp modelId="{573EB78C-2CCA-43A4-AE46-92365A68857E}">
      <dsp:nvSpPr>
        <dsp:cNvPr id="0" name=""/>
        <dsp:cNvSpPr/>
      </dsp:nvSpPr>
      <dsp:spPr>
        <a:xfrm>
          <a:off x="7696196" y="0"/>
          <a:ext cx="2273906" cy="1916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Доходы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i="0" kern="1200" baseline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13803,8</a:t>
          </a:r>
          <a:endParaRPr lang="ru-RU" sz="2000" b="1" i="1" kern="1200" baseline="0" dirty="0"/>
        </a:p>
      </dsp:txBody>
      <dsp:txXfrm>
        <a:off x="7696196" y="0"/>
        <a:ext cx="2273906" cy="19163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CF7F5-8B9B-45E7-A793-87533EC2A805}">
      <dsp:nvSpPr>
        <dsp:cNvPr id="0" name=""/>
        <dsp:cNvSpPr/>
      </dsp:nvSpPr>
      <dsp:spPr>
        <a:xfrm>
          <a:off x="73271" y="3031"/>
          <a:ext cx="9835656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Всего: 13 589,9 тыс. рублей</a:t>
          </a:r>
          <a:endParaRPr lang="ru-RU" sz="2000" u="sng" kern="1200" dirty="0">
            <a:solidFill>
              <a:schemeClr val="tx1"/>
            </a:solidFill>
          </a:endParaRPr>
        </a:p>
      </dsp:txBody>
      <dsp:txXfrm>
        <a:off x="73271" y="3031"/>
        <a:ext cx="9835656" cy="496104"/>
      </dsp:txXfrm>
    </dsp:sp>
    <dsp:sp modelId="{5930BDAC-00CD-43C4-A558-ADED9164C416}">
      <dsp:nvSpPr>
        <dsp:cNvPr id="0" name=""/>
        <dsp:cNvSpPr/>
      </dsp:nvSpPr>
      <dsp:spPr>
        <a:xfrm rot="5386940">
          <a:off x="4888701" y="526000"/>
          <a:ext cx="207733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386940">
        <a:off x="4888701" y="526000"/>
        <a:ext cx="207733" cy="223247"/>
      </dsp:txXfrm>
    </dsp:sp>
    <dsp:sp modelId="{EE57CE3C-E80B-44C6-9AAE-3CA6EE8517D9}">
      <dsp:nvSpPr>
        <dsp:cNvPr id="0" name=""/>
        <dsp:cNvSpPr/>
      </dsp:nvSpPr>
      <dsp:spPr>
        <a:xfrm>
          <a:off x="76208" y="776111"/>
          <a:ext cx="9835656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35391"/>
                <a:satOff val="-9867"/>
                <a:lumOff val="3170"/>
                <a:alphaOff val="0"/>
                <a:shade val="63000"/>
                <a:satMod val="165000"/>
              </a:schemeClr>
            </a:gs>
            <a:gs pos="30000">
              <a:schemeClr val="accent4">
                <a:hueOff val="1735391"/>
                <a:satOff val="-9867"/>
                <a:lumOff val="3170"/>
                <a:alphaOff val="0"/>
                <a:shade val="58000"/>
                <a:satMod val="165000"/>
              </a:schemeClr>
            </a:gs>
            <a:gs pos="75000">
              <a:schemeClr val="accent4">
                <a:hueOff val="1735391"/>
                <a:satOff val="-9867"/>
                <a:lumOff val="3170"/>
                <a:alphaOff val="0"/>
                <a:shade val="30000"/>
                <a:satMod val="175000"/>
              </a:schemeClr>
            </a:gs>
            <a:gs pos="100000">
              <a:schemeClr val="accent4">
                <a:hueOff val="1735391"/>
                <a:satOff val="-9867"/>
                <a:lumOff val="317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Финансы (3998,3 тыс. рублей  - 29,4 %)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6208" y="776111"/>
        <a:ext cx="9835656" cy="496104"/>
      </dsp:txXfrm>
    </dsp:sp>
    <dsp:sp modelId="{53C334F6-7F4D-4B56-A780-3AF417E67598}">
      <dsp:nvSpPr>
        <dsp:cNvPr id="0" name=""/>
        <dsp:cNvSpPr/>
      </dsp:nvSpPr>
      <dsp:spPr>
        <a:xfrm rot="5414116">
          <a:off x="4910393" y="1270157"/>
          <a:ext cx="164348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082470"/>
            <a:satOff val="-11840"/>
            <a:lumOff val="380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14116">
        <a:off x="4910393" y="1270157"/>
        <a:ext cx="164348" cy="223247"/>
      </dsp:txXfrm>
    </dsp:sp>
    <dsp:sp modelId="{DAC7C787-9E46-4DCC-BCA5-48059593E9DC}">
      <dsp:nvSpPr>
        <dsp:cNvPr id="0" name=""/>
        <dsp:cNvSpPr/>
      </dsp:nvSpPr>
      <dsp:spPr>
        <a:xfrm>
          <a:off x="73271" y="1491345"/>
          <a:ext cx="9835656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470783"/>
                <a:satOff val="-19734"/>
                <a:lumOff val="6340"/>
                <a:alphaOff val="0"/>
                <a:shade val="63000"/>
                <a:satMod val="165000"/>
              </a:schemeClr>
            </a:gs>
            <a:gs pos="30000">
              <a:schemeClr val="accent4">
                <a:hueOff val="3470783"/>
                <a:satOff val="-19734"/>
                <a:lumOff val="6340"/>
                <a:alphaOff val="0"/>
                <a:shade val="58000"/>
                <a:satMod val="165000"/>
              </a:schemeClr>
            </a:gs>
            <a:gs pos="75000">
              <a:schemeClr val="accent4">
                <a:hueOff val="3470783"/>
                <a:satOff val="-19734"/>
                <a:lumOff val="6340"/>
                <a:alphaOff val="0"/>
                <a:shade val="30000"/>
                <a:satMod val="175000"/>
              </a:schemeClr>
            </a:gs>
            <a:gs pos="100000">
              <a:schemeClr val="accent4">
                <a:hueOff val="3470783"/>
                <a:satOff val="-19734"/>
                <a:lumOff val="63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Информационное общество (13,7 тыс. рублей – 0,1%)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3271" y="1491345"/>
        <a:ext cx="9835656" cy="496104"/>
      </dsp:txXfrm>
    </dsp:sp>
    <dsp:sp modelId="{26FC3E45-4BB8-4261-9CDA-96A08E3E732C}">
      <dsp:nvSpPr>
        <dsp:cNvPr id="0" name=""/>
        <dsp:cNvSpPr/>
      </dsp:nvSpPr>
      <dsp:spPr>
        <a:xfrm rot="5400000">
          <a:off x="4898079" y="1999853"/>
          <a:ext cx="186039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164939"/>
            <a:satOff val="-23681"/>
            <a:lumOff val="760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8079" y="1999853"/>
        <a:ext cx="186039" cy="223247"/>
      </dsp:txXfrm>
    </dsp:sp>
    <dsp:sp modelId="{28BD96E8-015E-4643-B517-06F60DF87DCF}">
      <dsp:nvSpPr>
        <dsp:cNvPr id="0" name=""/>
        <dsp:cNvSpPr/>
      </dsp:nvSpPr>
      <dsp:spPr>
        <a:xfrm>
          <a:off x="73271" y="2235503"/>
          <a:ext cx="9835656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206174"/>
                <a:satOff val="-29601"/>
                <a:lumOff val="9510"/>
                <a:alphaOff val="0"/>
                <a:shade val="63000"/>
                <a:satMod val="165000"/>
              </a:schemeClr>
            </a:gs>
            <a:gs pos="30000">
              <a:schemeClr val="accent4">
                <a:hueOff val="5206174"/>
                <a:satOff val="-29601"/>
                <a:lumOff val="9510"/>
                <a:alphaOff val="0"/>
                <a:shade val="58000"/>
                <a:satMod val="165000"/>
              </a:schemeClr>
            </a:gs>
            <a:gs pos="75000">
              <a:schemeClr val="accent4">
                <a:hueOff val="5206174"/>
                <a:satOff val="-29601"/>
                <a:lumOff val="9510"/>
                <a:alphaOff val="0"/>
                <a:shade val="30000"/>
                <a:satMod val="175000"/>
              </a:schemeClr>
            </a:gs>
            <a:gs pos="100000">
              <a:schemeClr val="accent4">
                <a:hueOff val="5206174"/>
                <a:satOff val="-29601"/>
                <a:lumOff val="951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Защита населения и территории от ЧС, обеспечение пожарной безопасности и безопасности людей на водных объектах (16,9 тыс. рублей – 0,1%)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3271" y="2235503"/>
        <a:ext cx="9835656" cy="496104"/>
      </dsp:txXfrm>
    </dsp:sp>
    <dsp:sp modelId="{6D371A7E-A618-49FC-9F04-1417872A6DAA}">
      <dsp:nvSpPr>
        <dsp:cNvPr id="0" name=""/>
        <dsp:cNvSpPr/>
      </dsp:nvSpPr>
      <dsp:spPr>
        <a:xfrm rot="5400000">
          <a:off x="4898079" y="2744010"/>
          <a:ext cx="186039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47409"/>
            <a:satOff val="-35521"/>
            <a:lumOff val="1141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8079" y="2744010"/>
        <a:ext cx="186039" cy="223247"/>
      </dsp:txXfrm>
    </dsp:sp>
    <dsp:sp modelId="{7C1A9E5B-8FF6-4125-AAFD-24148A360E3C}">
      <dsp:nvSpPr>
        <dsp:cNvPr id="0" name=""/>
        <dsp:cNvSpPr/>
      </dsp:nvSpPr>
      <dsp:spPr>
        <a:xfrm>
          <a:off x="73271" y="2979660"/>
          <a:ext cx="9835656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941566"/>
                <a:satOff val="-39468"/>
                <a:lumOff val="12680"/>
                <a:alphaOff val="0"/>
                <a:shade val="63000"/>
                <a:satMod val="165000"/>
              </a:schemeClr>
            </a:gs>
            <a:gs pos="30000">
              <a:schemeClr val="accent4">
                <a:hueOff val="6941566"/>
                <a:satOff val="-39468"/>
                <a:lumOff val="12680"/>
                <a:alphaOff val="0"/>
                <a:shade val="58000"/>
                <a:satMod val="165000"/>
              </a:schemeClr>
            </a:gs>
            <a:gs pos="75000">
              <a:schemeClr val="accent4">
                <a:hueOff val="6941566"/>
                <a:satOff val="-39468"/>
                <a:lumOff val="12680"/>
                <a:alphaOff val="0"/>
                <a:shade val="30000"/>
                <a:satMod val="175000"/>
              </a:schemeClr>
            </a:gs>
            <a:gs pos="100000">
              <a:schemeClr val="accent4">
                <a:hueOff val="6941566"/>
                <a:satOff val="-39468"/>
                <a:lumOff val="126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(5026,8 тыс. рублей – 37,0%)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73271" y="2979660"/>
        <a:ext cx="9835656" cy="496104"/>
      </dsp:txXfrm>
    </dsp:sp>
    <dsp:sp modelId="{23EF9073-BCC2-4FAB-AE94-01EAF751FBEA}">
      <dsp:nvSpPr>
        <dsp:cNvPr id="0" name=""/>
        <dsp:cNvSpPr/>
      </dsp:nvSpPr>
      <dsp:spPr>
        <a:xfrm rot="5400000">
          <a:off x="4898079" y="3488167"/>
          <a:ext cx="186039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329879"/>
            <a:satOff val="-47362"/>
            <a:lumOff val="1521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8079" y="3488167"/>
        <a:ext cx="186039" cy="223247"/>
      </dsp:txXfrm>
    </dsp:sp>
    <dsp:sp modelId="{07EE9A1A-16A8-4D7D-86C1-1F0778B5A37B}">
      <dsp:nvSpPr>
        <dsp:cNvPr id="0" name=""/>
        <dsp:cNvSpPr/>
      </dsp:nvSpPr>
      <dsp:spPr>
        <a:xfrm>
          <a:off x="98086" y="3723817"/>
          <a:ext cx="9786025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676957"/>
                <a:satOff val="-49335"/>
                <a:lumOff val="15850"/>
                <a:alphaOff val="0"/>
                <a:shade val="63000"/>
                <a:satMod val="165000"/>
              </a:schemeClr>
            </a:gs>
            <a:gs pos="30000">
              <a:schemeClr val="accent4">
                <a:hueOff val="8676957"/>
                <a:satOff val="-49335"/>
                <a:lumOff val="15850"/>
                <a:alphaOff val="0"/>
                <a:shade val="58000"/>
                <a:satMod val="165000"/>
              </a:schemeClr>
            </a:gs>
            <a:gs pos="75000">
              <a:schemeClr val="accent4">
                <a:hueOff val="8676957"/>
                <a:satOff val="-49335"/>
                <a:lumOff val="15850"/>
                <a:alphaOff val="0"/>
                <a:shade val="30000"/>
                <a:satMod val="175000"/>
              </a:schemeClr>
            </a:gs>
            <a:gs pos="100000">
              <a:schemeClr val="accent4">
                <a:hueOff val="8676957"/>
                <a:satOff val="-49335"/>
                <a:lumOff val="1585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Развитие культуры (4301,7 тыс. рублей – 31,7%)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8086" y="3723817"/>
        <a:ext cx="9786025" cy="496104"/>
      </dsp:txXfrm>
    </dsp:sp>
    <dsp:sp modelId="{1A678D08-D744-4705-AA74-D33A2932CA6F}">
      <dsp:nvSpPr>
        <dsp:cNvPr id="0" name=""/>
        <dsp:cNvSpPr/>
      </dsp:nvSpPr>
      <dsp:spPr>
        <a:xfrm rot="5400000">
          <a:off x="4898079" y="4232325"/>
          <a:ext cx="186039" cy="22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8079" y="4232325"/>
        <a:ext cx="186039" cy="223247"/>
      </dsp:txXfrm>
    </dsp:sp>
    <dsp:sp modelId="{68B877DB-5AAB-49BD-BE69-B1FB3F187A52}">
      <dsp:nvSpPr>
        <dsp:cNvPr id="0" name=""/>
        <dsp:cNvSpPr/>
      </dsp:nvSpPr>
      <dsp:spPr>
        <a:xfrm>
          <a:off x="98086" y="4467975"/>
          <a:ext cx="9786025" cy="49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412348"/>
                <a:satOff val="-59202"/>
                <a:lumOff val="19020"/>
                <a:alphaOff val="0"/>
                <a:shade val="63000"/>
                <a:satMod val="165000"/>
              </a:schemeClr>
            </a:gs>
            <a:gs pos="30000">
              <a:schemeClr val="accent4">
                <a:hueOff val="10412348"/>
                <a:satOff val="-59202"/>
                <a:lumOff val="19020"/>
                <a:alphaOff val="0"/>
                <a:shade val="58000"/>
                <a:satMod val="165000"/>
              </a:schemeClr>
            </a:gs>
            <a:gs pos="75000">
              <a:schemeClr val="accent4">
                <a:hueOff val="10412348"/>
                <a:satOff val="-59202"/>
                <a:lumOff val="19020"/>
                <a:alphaOff val="0"/>
                <a:shade val="30000"/>
                <a:satMod val="175000"/>
              </a:schemeClr>
            </a:gs>
            <a:gs pos="100000">
              <a:schemeClr val="accent4">
                <a:hueOff val="10412348"/>
                <a:satOff val="-59202"/>
                <a:lumOff val="190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Социальные программы  (232,5 тыс. рублей – 1,7%)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8086" y="4467975"/>
        <a:ext cx="9786025" cy="496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0.21705</cdr:x>
      <cdr:y>0.33333</cdr:y>
    </cdr:from>
    <cdr:to>
      <cdr:x>0.29457</cdr:x>
      <cdr:y>0.34722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2133600" y="1828764"/>
          <a:ext cx="762000" cy="7623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0.35659</cdr:x>
      <cdr:y>0.26389</cdr:y>
    </cdr:from>
    <cdr:to>
      <cdr:x>0.43411</cdr:x>
      <cdr:y>0.27778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3505200" y="1447800"/>
          <a:ext cx="7620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0.25</cdr:y>
    </cdr:from>
    <cdr:to>
      <cdr:x>0.57364</cdr:x>
      <cdr:y>0.33333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4953000" y="1371600"/>
          <a:ext cx="685766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0.63566</cdr:x>
      <cdr:y>0.23611</cdr:y>
    </cdr:from>
    <cdr:to>
      <cdr:x>0.70543</cdr:x>
      <cdr:y>0.25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6248400" y="1295400"/>
          <a:ext cx="6858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0.76744</cdr:x>
      <cdr:y>0.13889</cdr:y>
    </cdr:from>
    <cdr:to>
      <cdr:x>0.84496</cdr:x>
      <cdr:y>0.22222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7543800" y="762000"/>
          <a:ext cx="762000" cy="45716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0.21242</cdr:x>
      <cdr:y>0.24062</cdr:y>
    </cdr:from>
    <cdr:to>
      <cdr:x>0.28219</cdr:x>
      <cdr:y>0.29618</cdr:y>
    </cdr:to>
    <cdr:sp macro="" textlink="">
      <cdr:nvSpPr>
        <cdr:cNvPr id="29" name="TextBox 28"/>
        <cdr:cNvSpPr txBox="1"/>
      </cdr:nvSpPr>
      <cdr:spPr>
        <a:xfrm xmlns:a="http://schemas.openxmlformats.org/drawingml/2006/main" rot="559453">
          <a:off x="2088046" y="1320138"/>
          <a:ext cx="685825" cy="304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94,5%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0.35195</cdr:x>
      <cdr:y>0.21285</cdr:y>
    </cdr:from>
    <cdr:to>
      <cdr:x>0.42172</cdr:x>
      <cdr:y>0.2684</cdr:y>
    </cdr:to>
    <cdr:sp macro="" textlink="">
      <cdr:nvSpPr>
        <cdr:cNvPr id="32" name="TextBox 1"/>
        <cdr:cNvSpPr txBox="1"/>
      </cdr:nvSpPr>
      <cdr:spPr>
        <a:xfrm xmlns:a="http://schemas.openxmlformats.org/drawingml/2006/main" rot="21308584">
          <a:off x="3459642" y="1167763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103,4%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0.49731</cdr:x>
      <cdr:y>0.19964</cdr:y>
    </cdr:from>
    <cdr:to>
      <cdr:x>0.56708</cdr:x>
      <cdr:y>0.25519</cdr:y>
    </cdr:to>
    <cdr:sp macro="" textlink="">
      <cdr:nvSpPr>
        <cdr:cNvPr id="34" name="TextBox 1"/>
        <cdr:cNvSpPr txBox="1"/>
      </cdr:nvSpPr>
      <cdr:spPr>
        <a:xfrm xmlns:a="http://schemas.openxmlformats.org/drawingml/2006/main" rot="21308584">
          <a:off x="4888472" y="1095286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132,1%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0.62952</cdr:x>
      <cdr:y>0.18823</cdr:y>
    </cdr:from>
    <cdr:to>
      <cdr:x>0.69606</cdr:x>
      <cdr:y>0.24349</cdr:y>
    </cdr:to>
    <cdr:sp macro="" textlink="">
      <cdr:nvSpPr>
        <cdr:cNvPr id="37" name="TextBox 1"/>
        <cdr:cNvSpPr txBox="1"/>
      </cdr:nvSpPr>
      <cdr:spPr>
        <a:xfrm xmlns:a="http://schemas.openxmlformats.org/drawingml/2006/main" rot="779192">
          <a:off x="6188075" y="1032702"/>
          <a:ext cx="654060" cy="303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81,8%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0.76566</cdr:x>
      <cdr:y>0.06939</cdr:y>
    </cdr:from>
    <cdr:to>
      <cdr:x>0.79581</cdr:x>
      <cdr:y>0.20094</cdr:y>
    </cdr:to>
    <cdr:sp macro="" textlink="">
      <cdr:nvSpPr>
        <cdr:cNvPr id="39" name="TextBox 1"/>
        <cdr:cNvSpPr txBox="1"/>
      </cdr:nvSpPr>
      <cdr:spPr>
        <a:xfrm xmlns:a="http://schemas.openxmlformats.org/drawingml/2006/main" rot="18665207">
          <a:off x="7313610" y="593422"/>
          <a:ext cx="721720" cy="296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115,9%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0.24806</cdr:x>
      <cdr:y>0.45833</cdr:y>
    </cdr:from>
    <cdr:to>
      <cdr:x>0.32558</cdr:x>
      <cdr:y>0.49999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2438400" y="2514600"/>
          <a:ext cx="762006" cy="228564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FF0000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0.24806</cdr:x>
      <cdr:y>0.73611</cdr:y>
    </cdr:from>
    <cdr:to>
      <cdr:x>0.32558</cdr:x>
      <cdr:y>0.80555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V="1">
          <a:off x="2438400" y="4038600"/>
          <a:ext cx="762006" cy="38097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0.39535</cdr:x>
      <cdr:y>0.79722</cdr:y>
    </cdr:from>
    <cdr:to>
      <cdr:x>0.48062</cdr:x>
      <cdr:y>0.81944</cdr:y>
    </cdr:to>
    <cdr:sp macro="" textlink="">
      <cdr:nvSpPr>
        <cdr:cNvPr id="20" name="Прямая со стрелкой 19"/>
        <cdr:cNvSpPr/>
      </cdr:nvSpPr>
      <cdr:spPr>
        <a:xfrm xmlns:a="http://schemas.openxmlformats.org/drawingml/2006/main">
          <a:off x="3886200" y="4373856"/>
          <a:ext cx="838200" cy="12194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0.41085</cdr:x>
      <cdr:y>0.41667</cdr:y>
    </cdr:from>
    <cdr:to>
      <cdr:x>0.48837</cdr:x>
      <cdr:y>0.425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4038600" y="2286000"/>
          <a:ext cx="762006" cy="457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0.41667</cdr:y>
    </cdr:from>
    <cdr:to>
      <cdr:x>0.65117</cdr:x>
      <cdr:y>0.43056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5715000" y="2286000"/>
          <a:ext cx="685886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0.74419</cdr:x>
      <cdr:y>0.44444</cdr:y>
    </cdr:from>
    <cdr:to>
      <cdr:x>0.81395</cdr:x>
      <cdr:y>0.45833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7315200" y="2438400"/>
          <a:ext cx="685787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0.66667</cdr:y>
    </cdr:from>
    <cdr:to>
      <cdr:x>0.64341</cdr:x>
      <cdr:y>0.73611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5715000" y="3657600"/>
          <a:ext cx="609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0.69444</cdr:y>
    </cdr:from>
    <cdr:to>
      <cdr:x>0.81395</cdr:x>
      <cdr:y>0.72222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 flipV="1">
          <a:off x="7239001" y="3810000"/>
          <a:ext cx="762000" cy="15240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0.24343</cdr:x>
      <cdr:y>0.40729</cdr:y>
    </cdr:from>
    <cdr:to>
      <cdr:x>0.3132</cdr:x>
      <cdr:y>0.46284</cdr:y>
    </cdr:to>
    <cdr:sp macro="" textlink="">
      <cdr:nvSpPr>
        <cdr:cNvPr id="29" name="TextBox 28"/>
        <cdr:cNvSpPr txBox="1"/>
      </cdr:nvSpPr>
      <cdr:spPr>
        <a:xfrm xmlns:a="http://schemas.openxmlformats.org/drawingml/2006/main" rot="20489575">
          <a:off x="2392836" y="223456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120,2%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0.25184</cdr:x>
      <cdr:y>0.70569</cdr:y>
    </cdr:from>
    <cdr:to>
      <cdr:x>0.31584</cdr:x>
      <cdr:y>0.76366</cdr:y>
    </cdr:to>
    <cdr:sp macro="" textlink="">
      <cdr:nvSpPr>
        <cdr:cNvPr id="30" name="TextBox 1"/>
        <cdr:cNvSpPr txBox="1"/>
      </cdr:nvSpPr>
      <cdr:spPr>
        <a:xfrm xmlns:a="http://schemas.openxmlformats.org/drawingml/2006/main" rot="19765299">
          <a:off x="2475554" y="3871704"/>
          <a:ext cx="629107" cy="31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95,4%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0.40549</cdr:x>
      <cdr:y>0.7341</cdr:y>
    </cdr:from>
    <cdr:to>
      <cdr:x>0.47526</cdr:x>
      <cdr:y>0.78966</cdr:y>
    </cdr:to>
    <cdr:sp macro="" textlink="">
      <cdr:nvSpPr>
        <cdr:cNvPr id="31" name="TextBox 1"/>
        <cdr:cNvSpPr txBox="1"/>
      </cdr:nvSpPr>
      <cdr:spPr>
        <a:xfrm xmlns:a="http://schemas.openxmlformats.org/drawingml/2006/main" rot="688576">
          <a:off x="3985868" y="4027580"/>
          <a:ext cx="685826" cy="3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62,2%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0.41204</cdr:x>
      <cdr:y>0.35241</cdr:y>
    </cdr:from>
    <cdr:to>
      <cdr:x>0.48181</cdr:x>
      <cdr:y>0.40796</cdr:y>
    </cdr:to>
    <cdr:sp macro="" textlink="">
      <cdr:nvSpPr>
        <cdr:cNvPr id="32" name="TextBox 1"/>
        <cdr:cNvSpPr txBox="1"/>
      </cdr:nvSpPr>
      <cdr:spPr>
        <a:xfrm xmlns:a="http://schemas.openxmlformats.org/drawingml/2006/main" rot="21308584">
          <a:off x="4050269" y="193348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152,7%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0.57644</cdr:x>
      <cdr:y>0.62377</cdr:y>
    </cdr:from>
    <cdr:to>
      <cdr:x>0.63925</cdr:x>
      <cdr:y>0.67932</cdr:y>
    </cdr:to>
    <cdr:sp macro="" textlink="">
      <cdr:nvSpPr>
        <cdr:cNvPr id="33" name="TextBox 1"/>
        <cdr:cNvSpPr txBox="1"/>
      </cdr:nvSpPr>
      <cdr:spPr>
        <a:xfrm xmlns:a="http://schemas.openxmlformats.org/drawingml/2006/main" rot="20074383">
          <a:off x="5666295" y="3422238"/>
          <a:ext cx="617410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9227,4%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0.57483</cdr:x>
      <cdr:y>0.35241</cdr:y>
    </cdr:from>
    <cdr:to>
      <cdr:x>0.6446</cdr:x>
      <cdr:y>0.40796</cdr:y>
    </cdr:to>
    <cdr:sp macro="" textlink="">
      <cdr:nvSpPr>
        <cdr:cNvPr id="34" name="TextBox 1"/>
        <cdr:cNvSpPr txBox="1"/>
      </cdr:nvSpPr>
      <cdr:spPr>
        <a:xfrm xmlns:a="http://schemas.openxmlformats.org/drawingml/2006/main" rot="21308584">
          <a:off x="5650470" y="1933487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53,0%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0.73783</cdr:x>
      <cdr:y>0.63219</cdr:y>
    </cdr:from>
    <cdr:to>
      <cdr:x>0.8076</cdr:x>
      <cdr:y>0.68203</cdr:y>
    </cdr:to>
    <cdr:sp macro="" textlink="">
      <cdr:nvSpPr>
        <cdr:cNvPr id="35" name="TextBox 1"/>
        <cdr:cNvSpPr txBox="1"/>
      </cdr:nvSpPr>
      <cdr:spPr>
        <a:xfrm xmlns:a="http://schemas.openxmlformats.org/drawingml/2006/main" rot="21193778">
          <a:off x="7252728" y="3468473"/>
          <a:ext cx="685826" cy="273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138,7%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0.73805</cdr:x>
      <cdr:y>0.38232</cdr:y>
    </cdr:from>
    <cdr:to>
      <cdr:x>0.80782</cdr:x>
      <cdr:y>0.43787</cdr:y>
    </cdr:to>
    <cdr:sp macro="" textlink="">
      <cdr:nvSpPr>
        <cdr:cNvPr id="37" name="TextBox 1"/>
        <cdr:cNvSpPr txBox="1"/>
      </cdr:nvSpPr>
      <cdr:spPr>
        <a:xfrm xmlns:a="http://schemas.openxmlformats.org/drawingml/2006/main" rot="21185269">
          <a:off x="7254847" y="2097561"/>
          <a:ext cx="685825" cy="304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96,2%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0.08933</cdr:x>
      <cdr:y>0.05579</cdr:y>
    </cdr:from>
    <cdr:to>
      <cdr:x>0.98943</cdr:x>
      <cdr:y>0.12664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786" y="285385"/>
          <a:ext cx="8924964" cy="36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>
              <a:latin typeface="Times New Roman" pitchFamily="18" charset="0"/>
              <a:cs typeface="Times New Roman" pitchFamily="18" charset="0"/>
            </a:rPr>
            <a:t>Иные доходы</a:t>
          </a:r>
        </a:p>
      </cdr:txBody>
    </cdr:sp>
  </cdr:relSizeAnchor>
  <cdr:relSizeAnchor xmlns:cdr="http://schemas.openxmlformats.org/drawingml/2006/chartDrawing">
    <cdr:from>
      <cdr:x>0.08933</cdr:x>
      <cdr:y>0.16656</cdr:y>
    </cdr:from>
    <cdr:to>
      <cdr:x>0.98943</cdr:x>
      <cdr:y>0.2455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786" y="851967"/>
          <a:ext cx="8924964" cy="403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0.27425</cdr:y>
    </cdr:from>
    <cdr:to>
      <cdr:x>0.98943</cdr:x>
      <cdr:y>0.34915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5786" y="1402778"/>
          <a:ext cx="8924964" cy="383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Гос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пошлина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0.40633</cdr:y>
    </cdr:from>
    <cdr:to>
      <cdr:x>0.98943</cdr:x>
      <cdr:y>0.48122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5786" y="2078323"/>
          <a:ext cx="8924964" cy="38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 материальных активов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0.5196</cdr:y>
    </cdr:from>
    <cdr:to>
      <cdr:x>0.98943</cdr:x>
      <cdr:y>0.59855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85786" y="2657710"/>
          <a:ext cx="8924964" cy="403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Акцизы по подакцизным товарам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0.63831</cdr:y>
    </cdr:from>
    <cdr:to>
      <cdr:x>0.98943</cdr:x>
      <cdr:y>0.71523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85786" y="3264915"/>
          <a:ext cx="8924964" cy="39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</cdr:txBody>
    </cdr:sp>
  </cdr:relSizeAnchor>
  <cdr:relSizeAnchor xmlns:cdr="http://schemas.openxmlformats.org/drawingml/2006/chartDrawing">
    <cdr:from>
      <cdr:x>0.08453</cdr:x>
      <cdr:y>0.87247</cdr:y>
    </cdr:from>
    <cdr:to>
      <cdr:x>0.98463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159" y="4462619"/>
          <a:ext cx="8924964" cy="65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НДФЛ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0.75143</cdr:y>
    </cdr:from>
    <cdr:to>
      <cdr:x>0.98943</cdr:x>
      <cdr:y>0.8324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85786" y="3843494"/>
          <a:ext cx="8924964" cy="41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latin typeface="Times New Roman" pitchFamily="18" charset="0"/>
              <a:cs typeface="Times New Roman" pitchFamily="18" charset="0"/>
            </a:rPr>
            <a:t>Налог на совокупный доход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0.23664</cdr:x>
      <cdr:y>0.36743</cdr:y>
    </cdr:from>
    <cdr:to>
      <cdr:x>0.32061</cdr:x>
      <cdr:y>0.43423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362201" y="1676400"/>
          <a:ext cx="838206" cy="304774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0.23892</cdr:x>
      <cdr:y>0.32906</cdr:y>
    </cdr:from>
    <cdr:to>
      <cdr:x>0.31382</cdr:x>
      <cdr:y>0.38752</cdr:y>
    </cdr:to>
    <cdr:sp macro="" textlink="">
      <cdr:nvSpPr>
        <cdr:cNvPr id="6" name="TextBox 5"/>
        <cdr:cNvSpPr txBox="1"/>
      </cdr:nvSpPr>
      <cdr:spPr>
        <a:xfrm xmlns:a="http://schemas.openxmlformats.org/drawingml/2006/main" rot="20286885">
          <a:off x="2384970" y="1501334"/>
          <a:ext cx="747666" cy="266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103,7%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0.39793</cdr:x>
      <cdr:y>0.30712</cdr:y>
    </cdr:from>
    <cdr:to>
      <cdr:x>0.46692</cdr:x>
      <cdr:y>0.36405</cdr:y>
    </cdr:to>
    <cdr:sp macro="" textlink="">
      <cdr:nvSpPr>
        <cdr:cNvPr id="7" name="TextBox 6"/>
        <cdr:cNvSpPr txBox="1"/>
      </cdr:nvSpPr>
      <cdr:spPr>
        <a:xfrm xmlns:a="http://schemas.openxmlformats.org/drawingml/2006/main" rot="20798191">
          <a:off x="3972227" y="1401249"/>
          <a:ext cx="688666" cy="259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130,7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0.56578</cdr:x>
      <cdr:y>0.28999</cdr:y>
    </cdr:from>
    <cdr:to>
      <cdr:x>0.63764</cdr:x>
      <cdr:y>0.34636</cdr:y>
    </cdr:to>
    <cdr:sp macro="" textlink="">
      <cdr:nvSpPr>
        <cdr:cNvPr id="8" name="TextBox 7"/>
        <cdr:cNvSpPr txBox="1"/>
      </cdr:nvSpPr>
      <cdr:spPr>
        <a:xfrm xmlns:a="http://schemas.openxmlformats.org/drawingml/2006/main" rot="605822">
          <a:off x="5647764" y="1323073"/>
          <a:ext cx="717321" cy="2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85,4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0.40458</cdr:x>
      <cdr:y>0.36743</cdr:y>
    </cdr:from>
    <cdr:to>
      <cdr:x>0.47328</cdr:x>
      <cdr:y>0.40084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4038601" y="1676400"/>
          <a:ext cx="6858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0.56489</cdr:x>
      <cdr:y>0.36743</cdr:y>
    </cdr:from>
    <cdr:to>
      <cdr:x>0.63359</cdr:x>
      <cdr:y>0.40084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638802" y="1676400"/>
          <a:ext cx="6858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0.73282</cdr:x>
      <cdr:y>0.38413</cdr:y>
    </cdr:from>
    <cdr:to>
      <cdr:x>0.80153</cdr:x>
      <cdr:y>0.41753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7315202" y="1752599"/>
          <a:ext cx="685800" cy="15239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0.7339</cdr:x>
      <cdr:y>0.32247</cdr:y>
    </cdr:from>
    <cdr:to>
      <cdr:x>0.78755</cdr:x>
      <cdr:y>0.38027</cdr:y>
    </cdr:to>
    <cdr:sp macro="" textlink="">
      <cdr:nvSpPr>
        <cdr:cNvPr id="14" name="TextBox 1"/>
        <cdr:cNvSpPr txBox="1"/>
      </cdr:nvSpPr>
      <cdr:spPr>
        <a:xfrm xmlns:a="http://schemas.openxmlformats.org/drawingml/2006/main" rot="21291846">
          <a:off x="7325930" y="1471240"/>
          <a:ext cx="535545" cy="26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11,3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0.26571</cdr:x>
      <cdr:y>0.35253</cdr:y>
    </cdr:from>
    <cdr:to>
      <cdr:x>0.34492</cdr:x>
      <cdr:y>0.41157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2044994" y="1819939"/>
          <a:ext cx="609616" cy="3047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0.43403</cdr:x>
      <cdr:y>0.33777</cdr:y>
    </cdr:from>
    <cdr:to>
      <cdr:x>0.49344</cdr:x>
      <cdr:y>0.38205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340394" y="1743740"/>
          <a:ext cx="4572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0.58255</cdr:x>
      <cdr:y>0.41157</cdr:y>
    </cdr:from>
    <cdr:to>
      <cdr:x>0.65185</cdr:x>
      <cdr:y>0.44109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4483394" y="2124733"/>
          <a:ext cx="533400" cy="15240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0.75086</cdr:x>
      <cdr:y>0.35253</cdr:y>
    </cdr:from>
    <cdr:to>
      <cdr:x>0.82017</cdr:x>
      <cdr:y>0.44109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5778794" y="1819939"/>
          <a:ext cx="533400" cy="4571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0.25832</cdr:x>
      <cdr:y>0.38322</cdr:y>
    </cdr:from>
    <cdr:to>
      <cdr:x>0.35563</cdr:x>
      <cdr:y>0.43499</cdr:y>
    </cdr:to>
    <cdr:sp macro="" textlink="">
      <cdr:nvSpPr>
        <cdr:cNvPr id="7" name="TextBox 1"/>
        <cdr:cNvSpPr txBox="1"/>
      </cdr:nvSpPr>
      <cdr:spPr>
        <a:xfrm xmlns:a="http://schemas.openxmlformats.org/drawingml/2006/main" rot="19941535">
          <a:off x="1988055" y="1978411"/>
          <a:ext cx="748917" cy="26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107,8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0.42721</cdr:x>
      <cdr:y>0.38439</cdr:y>
    </cdr:from>
    <cdr:to>
      <cdr:x>0.5155</cdr:x>
      <cdr:y>0.4362</cdr:y>
    </cdr:to>
    <cdr:sp macro="" textlink="">
      <cdr:nvSpPr>
        <cdr:cNvPr id="9" name="TextBox 1"/>
        <cdr:cNvSpPr txBox="1"/>
      </cdr:nvSpPr>
      <cdr:spPr>
        <a:xfrm xmlns:a="http://schemas.openxmlformats.org/drawingml/2006/main" rot="20135217">
          <a:off x="3287878" y="1984456"/>
          <a:ext cx="679497" cy="267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108,0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0.57082</cdr:x>
      <cdr:y>0.43848</cdr:y>
    </cdr:from>
    <cdr:to>
      <cdr:x>0.66014</cdr:x>
      <cdr:y>0.48852</cdr:y>
    </cdr:to>
    <cdr:sp macro="" textlink="">
      <cdr:nvSpPr>
        <cdr:cNvPr id="11" name="TextBox 1"/>
        <cdr:cNvSpPr txBox="1"/>
      </cdr:nvSpPr>
      <cdr:spPr>
        <a:xfrm xmlns:a="http://schemas.openxmlformats.org/drawingml/2006/main" rot="1284077">
          <a:off x="4393109" y="2263695"/>
          <a:ext cx="687446" cy="258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61,7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0.74047</cdr:x>
      <cdr:y>0.42681</cdr:y>
    </cdr:from>
    <cdr:to>
      <cdr:x>0.82876</cdr:x>
      <cdr:y>0.4786</cdr:y>
    </cdr:to>
    <cdr:sp macro="" textlink="">
      <cdr:nvSpPr>
        <cdr:cNvPr id="12" name="TextBox 1"/>
        <cdr:cNvSpPr txBox="1"/>
      </cdr:nvSpPr>
      <cdr:spPr>
        <a:xfrm xmlns:a="http://schemas.openxmlformats.org/drawingml/2006/main" rot="19246298">
          <a:off x="5698774" y="2203441"/>
          <a:ext cx="679495" cy="267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128,4%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0.23214</cdr:x>
      <cdr:y>0.39706</cdr:y>
    </cdr:from>
    <cdr:to>
      <cdr:x>0.45982</cdr:x>
      <cdr:y>0.62115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2057400"/>
          <a:ext cx="1943112" cy="1161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4330,7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A18F2-5F68-49B6-A750-343D9397CE5B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517AF-6F81-4D56-B307-6D89F9BE1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C080F-FBD2-4B1B-A43C-60EE95F74961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33400"/>
            <a:ext cx="376872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938" y="3373438"/>
            <a:ext cx="8186737" cy="319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47B83-ECEA-4BE9-9920-16EFEACD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47B83-ECEA-4BE9-9920-16EFEACDC98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673350" y="3442406"/>
            <a:ext cx="7218045" cy="208730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673350" y="5512920"/>
            <a:ext cx="7218045" cy="1511300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9157551" y="1280805"/>
            <a:ext cx="2518833" cy="445558"/>
          </a:xfrm>
        </p:spPr>
        <p:txBody>
          <a:bodyPr/>
          <a:lstStyle/>
          <a:p>
            <a:fld id="{AB467280-261F-4D92-9716-05370C3F8BCB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400086" y="4594600"/>
            <a:ext cx="4030133" cy="449123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45558" y="0"/>
            <a:ext cx="71289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23159" y="0"/>
            <a:ext cx="122399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158452" y="0"/>
            <a:ext cx="212689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334710" y="0"/>
            <a:ext cx="269300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24363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06934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998837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01921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24756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0658148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425787" y="0"/>
            <a:ext cx="8911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712894" y="3778250"/>
            <a:ext cx="1514898" cy="14273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531542" y="5362440"/>
            <a:ext cx="750110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275957" y="6060882"/>
            <a:ext cx="160401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946199" y="6377686"/>
            <a:ext cx="320802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227792" y="4953706"/>
            <a:ext cx="427736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550150" y="5430699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2112-DEA3-47DF-B211-7D85C70C6ED0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612"/>
            <a:ext cx="1960457" cy="644751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559-422C-4067-B8EE-287CD10CB139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552-E6EA-4A0D-B7FF-F2558CA4ADAD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534670" y="1763183"/>
            <a:ext cx="8732943" cy="537015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E2D6D-D611-4429-9CB6-F93361F15C48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350" y="3190522"/>
            <a:ext cx="7218045" cy="2262752"/>
          </a:xfrm>
        </p:spPr>
        <p:txBody>
          <a:bodyPr/>
          <a:lstStyle>
            <a:lvl1pPr algn="l">
              <a:buNone/>
              <a:defRPr sz="34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3350" y="5520443"/>
            <a:ext cx="7218045" cy="1511300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9155955" y="1276766"/>
            <a:ext cx="2518833" cy="445558"/>
          </a:xfrm>
        </p:spPr>
        <p:txBody>
          <a:bodyPr/>
          <a:lstStyle/>
          <a:p>
            <a:fld id="{67A3ECDF-45C1-4A82-9811-9A25D239FAFC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400305" y="4591448"/>
            <a:ext cx="4030133" cy="449123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45558" y="0"/>
            <a:ext cx="71289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3159" y="0"/>
            <a:ext cx="122399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58452" y="0"/>
            <a:ext cx="212689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334710" y="0"/>
            <a:ext cx="269300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24363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934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98837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01921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24756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425787" y="0"/>
            <a:ext cx="8911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712894" y="3778250"/>
            <a:ext cx="1514898" cy="1427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549168" y="5362440"/>
            <a:ext cx="750110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275957" y="6060882"/>
            <a:ext cx="160401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946199" y="6381044"/>
            <a:ext cx="320802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197433" y="4936173"/>
            <a:ext cx="427736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0639540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567776" y="5430699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E517-5ECF-4B5B-96C1-7291CBD87344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534670" y="1763183"/>
            <a:ext cx="4277360" cy="503766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93818" y="1763183"/>
            <a:ext cx="4277360" cy="503766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0860"/>
            <a:ext cx="8822055" cy="1259417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E29B-7C68-497F-A804-367CADD3B0EC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34670" y="2602794"/>
            <a:ext cx="4277360" cy="42820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112782" y="2602794"/>
            <a:ext cx="4277360" cy="42820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534670" y="1729599"/>
            <a:ext cx="427736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079365" y="1729599"/>
            <a:ext cx="427736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12A898-B177-4AD3-A299-1D168C5A1C50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55AB-6157-463C-BEF9-D8BF1C150987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56424" y="3510915"/>
            <a:ext cx="6951980" cy="534670"/>
          </a:xfrm>
        </p:spPr>
        <p:txBody>
          <a:bodyPr anchor="b"/>
          <a:lstStyle>
            <a:lvl1pPr algn="l">
              <a:buNone/>
              <a:defRPr sz="23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966583" y="302260"/>
            <a:ext cx="1785798" cy="5491057"/>
          </a:xfrm>
        </p:spPr>
        <p:txBody>
          <a:bodyPr/>
          <a:lstStyle>
            <a:lvl1pPr marL="0" indent="0">
              <a:spcBef>
                <a:spcPts val="456"/>
              </a:spcBef>
              <a:spcAft>
                <a:spcPts val="114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730715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724154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56447" y="302260"/>
            <a:ext cx="6594263" cy="6972131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3B3AF7-FFE4-4963-A170-04482E4CCB88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31027" y="3510915"/>
            <a:ext cx="6951980" cy="534670"/>
          </a:xfrm>
        </p:spPr>
        <p:txBody>
          <a:bodyPr anchor="b"/>
          <a:lstStyle>
            <a:lvl1pPr algn="l">
              <a:buNone/>
              <a:defRPr sz="23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218045" cy="7556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12225" y="291765"/>
            <a:ext cx="1782233" cy="5460831"/>
          </a:xfrm>
        </p:spPr>
        <p:txBody>
          <a:bodyPr rot="0" spcFirstLastPara="0" vertOverflow="overflow" horzOverflow="overflow" vert="horz" wrap="square" lIns="104278" tIns="52139" rIns="104278" bIns="52139" numCol="1" spcCol="312835" rtlCol="0" fromWordArt="0" anchor="t" anchorCtr="0" forceAA="0" compatLnSpc="1">
            <a:normAutofit/>
          </a:bodyPr>
          <a:lstStyle>
            <a:lvl1pPr marL="0" indent="0">
              <a:spcBef>
                <a:spcPts val="114"/>
              </a:spcBef>
              <a:spcAft>
                <a:spcPts val="45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730715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724154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FC2715-243D-465C-8733-8D9725802484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34670" y="302610"/>
            <a:ext cx="8732943" cy="1259417"/>
          </a:xfrm>
          <a:prstGeom prst="rect">
            <a:avLst/>
          </a:prstGeom>
        </p:spPr>
        <p:txBody>
          <a:bodyPr vert="horz" lIns="104278" tIns="52139" rIns="104278" bIns="52139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34670" y="1763183"/>
            <a:ext cx="8732943" cy="5370153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8943510" y="1179060"/>
            <a:ext cx="2216573" cy="449123"/>
          </a:xfrm>
          <a:prstGeom prst="rect">
            <a:avLst/>
          </a:prstGeom>
        </p:spPr>
        <p:txBody>
          <a:bodyPr vert="horz" lIns="104278" tIns="52139" rIns="104278" bIns="52139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6890B5-1A2D-4841-8C25-E8D6E0D2B663}" type="datetime1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8282796" y="4105523"/>
            <a:ext cx="3526367" cy="427736"/>
          </a:xfrm>
          <a:prstGeom prst="rect">
            <a:avLst/>
          </a:prstGeom>
        </p:spPr>
        <p:txBody>
          <a:bodyPr vert="horz" lIns="104278" tIns="52139" rIns="104278" bIns="5213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112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506433" y="6318074"/>
            <a:ext cx="712893" cy="574294"/>
          </a:xfrm>
          <a:prstGeom prst="rect">
            <a:avLst/>
          </a:prstGeom>
        </p:spPr>
        <p:txBody>
          <a:bodyPr vert="horz" lIns="104278" tIns="52139" rIns="104278" bIns="52139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2835" indent="-312835" algn="l" rtl="0" eaLnBrk="1" latinLnBrk="0" hangingPunct="1">
        <a:spcBef>
          <a:spcPts val="684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29947" indent="-31283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indent="-2085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616" indent="-20855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451" indent="-208556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85" indent="-208556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94120" indent="-20855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606954" indent="-208556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919789" indent="-2085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54251" y="1187450"/>
            <a:ext cx="828824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4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 для граждан</a:t>
            </a:r>
            <a:endParaRPr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Исполнение бюджета Дегтевского сельского поселения Миллеровского района за 2018 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384300" y="6986265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300" y="501650"/>
            <a:ext cx="99822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457211" marR="5079" indent="-2445148" algn="just">
              <a:lnSpc>
                <a:spcPts val="2500"/>
              </a:lnSpc>
            </a:pP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Динамика расходов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 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района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2457211" marR="5079" indent="-2445148" algn="ctr">
              <a:lnSpc>
                <a:spcPts val="2500"/>
              </a:lnSpc>
            </a:pP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в 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4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-201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8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гг.</a:t>
            </a: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317499" y="2025650"/>
          <a:ext cx="99822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100" y="425450"/>
            <a:ext cx="10528300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algn="ctr"/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расходов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Миллеровского  района в 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8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165100" y="1187450"/>
          <a:ext cx="9829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img.sputnik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241300" y="196850"/>
            <a:ext cx="3907692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object 3"/>
          <p:cNvSpPr/>
          <p:nvPr/>
        </p:nvSpPr>
        <p:spPr>
          <a:xfrm>
            <a:off x="8851900" y="1644650"/>
            <a:ext cx="1066800" cy="243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9257" y="316065"/>
            <a:ext cx="46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1400" spc="-174" dirty="0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9900" y="577850"/>
            <a:ext cx="58254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Динами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расходов</a:t>
            </a:r>
            <a:endParaRPr lang="ru-RU" sz="2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698"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юджета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Дегтевского сельского поселения Миллеровского района на культуру</a:t>
            </a:r>
            <a:endParaRPr sz="2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2387306" y="2034511"/>
          <a:ext cx="7696199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05-nurture5-819x1024.png"/>
          <p:cNvPicPr/>
          <p:nvPr/>
        </p:nvPicPr>
        <p:blipFill>
          <a:blip r:embed="rId2" cstate="screen">
            <a:lum bright="40000"/>
          </a:blip>
          <a:stretch>
            <a:fillRect/>
          </a:stretch>
        </p:blipFill>
        <p:spPr>
          <a:xfrm>
            <a:off x="241300" y="1339850"/>
            <a:ext cx="9601199" cy="6216649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6100" y="577850"/>
            <a:ext cx="9721850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2705"/>
              </a:lnSpc>
            </a:pPr>
            <a:r>
              <a:rPr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Стру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тура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расходов </a:t>
            </a:r>
            <a:r>
              <a:rPr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района в 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201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году по отрасли</a:t>
            </a:r>
          </a:p>
          <a:p>
            <a:pPr marR="21588" algn="ctr">
              <a:lnSpc>
                <a:spcPts val="2825"/>
              </a:lnSpc>
            </a:pP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«Культура»</a:t>
            </a:r>
            <a:endParaRPr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850900" y="141605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737100" y="5073650"/>
            <a:ext cx="4800600" cy="2133599"/>
          </a:xfrm>
          <a:prstGeom prst="roundRect">
            <a:avLst/>
          </a:prstGeom>
          <a:gradFill>
            <a:gsLst>
              <a:gs pos="0">
                <a:srgbClr val="AFDC7E"/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2018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13 589,9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6100" y="806450"/>
            <a:ext cx="4800600" cy="2133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Дегтевского сельского поселения Миллеровского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2018 года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 и исполнен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программной структуре расходов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утвержденных Администрацией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Дегтевского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муниципальных программ Дегтевского сельского поселения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993901" y="2559050"/>
            <a:ext cx="7391400" cy="2819400"/>
          </a:xfrm>
          <a:prstGeom prst="ellipse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Дегтевского сельского поселения Миллеровского района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муниципальных программ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Дегтевского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00" y="57785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Дегтевского сельского поселения Миллеровского района в 2018 году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1782233" y="140193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84300" y="501650"/>
            <a:ext cx="8159559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39367" algn="ctr">
              <a:lnSpc>
                <a:spcPts val="2600"/>
              </a:lnSpc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Структура муниципальных программ </a:t>
            </a: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в </a:t>
            </a:r>
            <a:r>
              <a:rPr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8</a:t>
            </a:r>
            <a:r>
              <a:rPr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241300" y="1401938"/>
          <a:ext cx="9982199" cy="496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774700" y="187325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12"/>
          <p:cNvSpPr txBox="1"/>
          <p:nvPr/>
        </p:nvSpPr>
        <p:spPr>
          <a:xfrm>
            <a:off x="8470900" y="1416050"/>
            <a:ext cx="12192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b="1" spc="-60" dirty="0" smtClean="0">
                <a:latin typeface="Times New Roman"/>
                <a:cs typeface="Times New Roman"/>
              </a:rPr>
              <a:t>тыс.руб.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" y="50165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безвозмездных поступления от бюджетов бюджетной системы Российской Федерации в бюджет Дегтевского сельского поселения Миллеровского района в 2018 году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74700" y="2635251"/>
          <a:ext cx="8915399" cy="3276001"/>
        </p:xfrm>
        <a:graphic>
          <a:graphicData uri="http://schemas.openxmlformats.org/drawingml/2006/table">
            <a:tbl>
              <a:tblPr/>
              <a:tblGrid>
                <a:gridCol w="2480228"/>
                <a:gridCol w="1206595"/>
                <a:gridCol w="1139562"/>
                <a:gridCol w="1372302"/>
                <a:gridCol w="1358357"/>
                <a:gridCol w="1358355"/>
              </a:tblGrid>
              <a:tr h="93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300" b="1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4073,1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3885,1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2416,6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5494,3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7620,0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4680,8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3232,2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2033,1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2328,8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2605,3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154,6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164,9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173,5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192,9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1237,7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488,0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208,5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2992,0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4821,8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ject 12"/>
          <p:cNvSpPr txBox="1"/>
          <p:nvPr/>
        </p:nvSpPr>
        <p:spPr>
          <a:xfrm>
            <a:off x="725069" y="909943"/>
            <a:ext cx="9233535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5079" indent="-3906774" algn="ctr">
              <a:lnSpc>
                <a:spcPts val="2500"/>
              </a:lnSpc>
              <a:tabLst>
                <a:tab pos="502871" algn="l"/>
              </a:tabLs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Объем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безвозмездных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поступлений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от других бюджетов бюджетной системы Российской Федерации в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endParaRPr sz="2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9004301" y="1873251"/>
            <a:ext cx="129539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sz="2000" b="1" spc="-60" dirty="0" smtClean="0">
                <a:latin typeface="Times New Roman"/>
                <a:cs typeface="Times New Roman"/>
              </a:rPr>
              <a:t>тыс.руб</a:t>
            </a:r>
            <a:r>
              <a:rPr lang="ru-RU" sz="2300" b="1" spc="-60" dirty="0" smtClean="0">
                <a:latin typeface="Times New Roman"/>
                <a:cs typeface="Times New Roman"/>
              </a:rPr>
              <a:t>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b13bbeee-6b30-427f-8364-fb40a8e3e3ef.jpg"/>
          <p:cNvPicPr>
            <a:picLocks noChangeAspect="1"/>
          </p:cNvPicPr>
          <p:nvPr/>
        </p:nvPicPr>
        <p:blipFill>
          <a:blip r:embed="rId2" cstate="print">
            <a:lum bright="-40000"/>
          </a:blip>
          <a:stretch>
            <a:fillRect/>
          </a:stretch>
        </p:blipFill>
        <p:spPr>
          <a:xfrm>
            <a:off x="0" y="0"/>
            <a:ext cx="10773317" cy="7556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object 18"/>
          <p:cNvSpPr txBox="1"/>
          <p:nvPr/>
        </p:nvSpPr>
        <p:spPr>
          <a:xfrm>
            <a:off x="317500" y="273050"/>
            <a:ext cx="987430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Основные параметры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8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3365500" y="1720851"/>
          <a:ext cx="4038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80300" y="2178050"/>
            <a:ext cx="2743200" cy="16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13811,6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93700" y="1797051"/>
            <a:ext cx="2649220" cy="22098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13803,8 </a:t>
            </a:r>
          </a:p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03700" y="3549650"/>
            <a:ext cx="2286000" cy="978408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94101" y="4692650"/>
            <a:ext cx="35052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Дефицит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профицит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-7,8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Схема 70"/>
          <p:cNvGraphicFramePr/>
          <p:nvPr/>
        </p:nvGraphicFramePr>
        <p:xfrm>
          <a:off x="317501" y="1416051"/>
          <a:ext cx="100584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люс 12"/>
          <p:cNvSpPr/>
          <p:nvPr/>
        </p:nvSpPr>
        <p:spPr>
          <a:xfrm>
            <a:off x="2374900" y="1720851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4813301" y="1720851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327901" y="1644649"/>
            <a:ext cx="457200" cy="381001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489699" y="3625850"/>
          <a:ext cx="403860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object 18"/>
          <p:cNvSpPr txBox="1"/>
          <p:nvPr/>
        </p:nvSpPr>
        <p:spPr>
          <a:xfrm>
            <a:off x="317500" y="273050"/>
            <a:ext cx="987430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Исполнение доходов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1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201</a:t>
            </a:r>
            <a:r>
              <a:rPr lang="en-US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8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redpensionerov_chastichno_osvobodyat_ot_nalogov_na_nedvizhimos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7250"/>
            <a:ext cx="48006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/>
          <p:nvPr/>
        </p:nvSpPr>
        <p:spPr>
          <a:xfrm>
            <a:off x="1158240" y="1048511"/>
            <a:ext cx="8522208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622300" y="2330450"/>
            <a:ext cx="9601200" cy="990600"/>
          </a:xfrm>
          <a:prstGeom prst="wedgeRectCallout">
            <a:avLst>
              <a:gd name="adj1" fmla="val -45118"/>
              <a:gd name="adj2" fmla="val 20895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Обеспечена работа координационного совета по вопросам собираемости налогов и  других обязательных платежей при участии представителей компетентных федеральных служб (Постановление Администрации Дегтевского сельского поселения от 19.06.2015 года № 35).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3213101" y="4235451"/>
            <a:ext cx="6997699" cy="685800"/>
          </a:xfrm>
          <a:prstGeom prst="wedgeRectCallout">
            <a:avLst>
              <a:gd name="adj1" fmla="val -61369"/>
              <a:gd name="adj2" fmla="val 140020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2018 году проведено 1 заседание координационного совета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3517900" y="5683250"/>
            <a:ext cx="6629400" cy="838201"/>
          </a:xfrm>
          <a:prstGeom prst="wedgeRectCallout">
            <a:avLst>
              <a:gd name="adj1" fmla="val -63018"/>
              <a:gd name="adj2" fmla="val 5044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результате реализации полного комплекса мер 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бюджет Дегтевского сельского поселения Миллеровского района поступило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1,7 тыс. рублей.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460500" y="909945"/>
            <a:ext cx="861060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61926" marR="5079" indent="-749862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Динамика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бюджета 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469901" y="2254251"/>
          <a:ext cx="9143999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собственных доходов бюджета Дегтевского сельского поселения Миллеровского района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</a:t>
            </a:r>
            <a:r>
              <a:rPr lang="ru-RU" b="1" dirty="0" smtClean="0"/>
              <a:t>тыс</a:t>
            </a:r>
            <a:r>
              <a:rPr lang="ru-RU" b="1" dirty="0" smtClean="0"/>
              <a:t>. </a:t>
            </a:r>
            <a:r>
              <a:rPr lang="ru-RU" b="1" dirty="0" smtClean="0"/>
              <a:t>руб.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доходов бюджета Дегтевского сельского поселения Миллеровского района в </a:t>
            </a: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2014-2018 </a:t>
            </a: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гг.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	</a:t>
            </a:r>
            <a:r>
              <a:rPr lang="ru-RU" b="1" dirty="0" smtClean="0"/>
              <a:t>тыс. </a:t>
            </a:r>
            <a:r>
              <a:rPr lang="ru-RU" b="1" dirty="0" err="1" smtClean="0"/>
              <a:t>руб</a:t>
            </a:r>
            <a:endParaRPr lang="ru-RU" b="1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31503" y="501650"/>
            <a:ext cx="92144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2698" algn="ctr"/>
            <a:r>
              <a:rPr sz="2400" b="1" dirty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Объем налоговых и 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е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ало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овых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доходов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бюджета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Дегтевского сельского поселения Миллеровского района в 2018 </a:t>
            </a:r>
            <a:r>
              <a:rPr lang="ru-RU" sz="22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году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составил 6183,8 тыс. рублей</a:t>
            </a:r>
            <a:endParaRPr sz="2400" b="1" dirty="0">
              <a:ln/>
              <a:solidFill>
                <a:schemeClr val="accent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546101" y="1720851"/>
          <a:ext cx="96488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2093" y="425450"/>
            <a:ext cx="9583807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еналоговых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endParaRPr lang="ru-RU" sz="23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</a:p>
          <a:p>
            <a:pPr marL="3363902" marR="5079" indent="-3351203" algn="ctr">
              <a:lnSpc>
                <a:spcPts val="2500"/>
              </a:lnSpc>
            </a:pP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Миллеровского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201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году</a:t>
            </a: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393700" y="1949451"/>
          <a:ext cx="9925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1374</TotalTime>
  <Words>835</Words>
  <Application>Microsoft Office PowerPoint</Application>
  <PresentationFormat>Произвольный</PresentationFormat>
  <Paragraphs>246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Исполнение бюджета Дегтевского сельского поселения Миллеровского района за 2018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FFX_User</dc:creator>
  <cp:lastModifiedBy>Пользоватль</cp:lastModifiedBy>
  <cp:revision>193</cp:revision>
  <dcterms:created xsi:type="dcterms:W3CDTF">2019-05-06T20:16:50Z</dcterms:created>
  <dcterms:modified xsi:type="dcterms:W3CDTF">2019-05-20T09:01:52Z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