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88" r:id="rId2"/>
    <p:sldMasterId id="2147483812" r:id="rId3"/>
    <p:sldMasterId id="2147484065" r:id="rId4"/>
    <p:sldMasterId id="2147484162" r:id="rId5"/>
  </p:sldMasterIdLst>
  <p:notesMasterIdLst>
    <p:notesMasterId r:id="rId22"/>
  </p:notesMasterIdLst>
  <p:handoutMasterIdLst>
    <p:handoutMasterId r:id="rId23"/>
  </p:handoutMasterIdLst>
  <p:sldIdLst>
    <p:sldId id="896" r:id="rId6"/>
    <p:sldId id="897" r:id="rId7"/>
    <p:sldId id="1202" r:id="rId8"/>
    <p:sldId id="1166" r:id="rId9"/>
    <p:sldId id="1204" r:id="rId10"/>
    <p:sldId id="1198" r:id="rId11"/>
    <p:sldId id="904" r:id="rId12"/>
    <p:sldId id="1201" r:id="rId13"/>
    <p:sldId id="1572" r:id="rId14"/>
    <p:sldId id="1368" r:id="rId15"/>
    <p:sldId id="1502" r:id="rId16"/>
    <p:sldId id="1587" r:id="rId17"/>
    <p:sldId id="1571" r:id="rId18"/>
    <p:sldId id="1519" r:id="rId19"/>
    <p:sldId id="1566" r:id="rId20"/>
    <p:sldId id="971" r:id="rId21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5631" autoAdjust="0"/>
  </p:normalViewPr>
  <p:slideViewPr>
    <p:cSldViewPr>
      <p:cViewPr varScale="1">
        <p:scale>
          <a:sx n="84" d="100"/>
          <a:sy n="84" d="100"/>
        </p:scale>
        <p:origin x="-14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574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Бюджет Дегтевского сельского поселения Миллеровского района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57150" prst="softRound"/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9893.7999999999993</c:v>
                </c:pt>
                <c:pt idx="1">
                  <c:v>9020.5</c:v>
                </c:pt>
                <c:pt idx="2">
                  <c:v>9434.7000000000007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495808"/>
        <c:axId val="85497344"/>
        <c:axId val="0"/>
      </c:bar3DChart>
      <c:catAx>
        <c:axId val="8549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5497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497344"/>
        <c:scaling>
          <c:orientation val="minMax"/>
          <c:max val="2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5495808"/>
        <c:crosses val="autoZero"/>
        <c:crossBetween val="between"/>
        <c:majorUnit val="5000"/>
        <c:minorUnit val="1000"/>
      </c:valAx>
    </c:plotArea>
    <c:legend>
      <c:legendPos val="b"/>
      <c:layout>
        <c:manualLayout>
          <c:xMode val="edge"/>
          <c:yMode val="edge"/>
          <c:x val="0.27307300717338412"/>
          <c:y val="0.88011096172559267"/>
          <c:w val="0.48302651440935424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316033007016E-3"/>
          <c:y val="0"/>
          <c:w val="0.9905761683966960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Неналоговые доходы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15.375788869764772</c:v>
                </c:pt>
                <c:pt idx="1">
                  <c:v>20.505186770247011</c:v>
                </c:pt>
                <c:pt idx="2">
                  <c:v>2.2592299700733434</c:v>
                </c:pt>
                <c:pt idx="3">
                  <c:v>3.1353212076103643</c:v>
                </c:pt>
                <c:pt idx="4">
                  <c:v>57.964677241785672</c:v>
                </c:pt>
                <c:pt idx="5">
                  <c:v>0.75979594051883204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385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991.6</c:v>
                </c:pt>
                <c:pt idx="1">
                  <c:v>1060.9000000000001</c:v>
                </c:pt>
                <c:pt idx="2">
                  <c:v>1124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466560"/>
        <c:axId val="110468096"/>
        <c:axId val="0"/>
      </c:bar3DChart>
      <c:catAx>
        <c:axId val="1104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0468096"/>
        <c:crosses val="autoZero"/>
        <c:auto val="1"/>
        <c:lblAlgn val="ctr"/>
        <c:lblOffset val="100"/>
        <c:noMultiLvlLbl val="0"/>
      </c:catAx>
      <c:valAx>
        <c:axId val="110468096"/>
        <c:scaling>
          <c:orientation val="minMax"/>
          <c:min val="25000"/>
        </c:scaling>
        <c:delete val="1"/>
        <c:axPos val="l"/>
        <c:numFmt formatCode="#,##0.0" sourceLinked="1"/>
        <c:majorTickMark val="out"/>
        <c:minorTickMark val="none"/>
        <c:tickLblPos val="none"/>
        <c:crossAx val="110466560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  <c:spPr>
        <a:noFill/>
        <a:ln w="27068">
          <a:noFill/>
        </a:ln>
      </c:spPr>
    </c:sideWall>
    <c:backWall>
      <c:thickness val="0"/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4.5056557798115515E-2"/>
          <c:y val="3.7640074671565743E-2"/>
          <c:w val="0.95494344220188621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Дегтевского сельского поселения Миллеровского района</c:v>
                </c:pt>
              </c:strCache>
            </c:strRef>
          </c:tx>
          <c:spPr>
            <a:gradFill rotWithShape="0">
              <a:gsLst>
                <a:gs pos="0">
                  <a:schemeClr val="accent4">
                    <a:lumMod val="50000"/>
                  </a:schemeClr>
                </a:gs>
                <a:gs pos="100000">
                  <a:srgbClr val="0070C0"/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srgbClr val="FFFF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prst="relaxedInset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-3.8067415644897462E-2"/>
                  <c:y val="-3.00486684649821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9893,8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829403126816592E-2"/>
                  <c:y val="8.390434597778516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9214,2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610121260459898E-2"/>
                  <c:y val="4.50421055630180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9716,3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015188548073794E-2"/>
                  <c:y val="-3.3746710417172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002648263101515E-2"/>
                  <c:y val="-0.202905174084546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068">
                <a:noFill/>
              </a:ln>
            </c:spPr>
            <c:txPr>
              <a:bodyPr/>
              <a:lstStyle/>
              <a:p>
                <a:pPr>
                  <a:defRPr sz="18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9893.7999999999993</c:v>
                </c:pt>
                <c:pt idx="1">
                  <c:v>9214.2000000000007</c:v>
                </c:pt>
                <c:pt idx="2">
                  <c:v>9434.7000000000007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32619904"/>
        <c:axId val="46700416"/>
        <c:axId val="0"/>
      </c:bar3DChart>
      <c:catAx>
        <c:axId val="3261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6700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70041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32619904"/>
        <c:crosses val="autoZero"/>
        <c:crossBetween val="between"/>
        <c:majorUnit val="50000"/>
        <c:minorUnit val="10000"/>
      </c:valAx>
      <c:spPr>
        <a:scene3d>
          <a:camera prst="orthographicFront"/>
          <a:lightRig rig="threePt" dir="t"/>
        </a:scene3d>
        <a:sp3d prstMaterial="flat"/>
      </c:spPr>
    </c:plotArea>
    <c:legend>
      <c:legendPos val="b"/>
      <c:layout>
        <c:manualLayout>
          <c:xMode val="edge"/>
          <c:yMode val="edge"/>
          <c:x val="5.2835050457599404E-2"/>
          <c:y val="0.88192167028594093"/>
          <c:w val="0.4028946794776484"/>
          <c:h val="0.11272414118018319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5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64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64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9893.7999999999993</c:v>
                </c:pt>
                <c:pt idx="1">
                  <c:v>9214.2000000000007</c:v>
                </c:pt>
                <c:pt idx="2">
                  <c:v>9716.2999999999993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353856"/>
        <c:axId val="47355392"/>
        <c:axId val="0"/>
      </c:bar3DChart>
      <c:catAx>
        <c:axId val="473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7355392"/>
        <c:crosses val="autoZero"/>
        <c:auto val="1"/>
        <c:lblAlgn val="ctr"/>
        <c:lblOffset val="100"/>
        <c:noMultiLvlLbl val="0"/>
      </c:catAx>
      <c:valAx>
        <c:axId val="473553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4735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59254142497227E-2"/>
          <c:y val="0.14640959011090401"/>
          <c:w val="0.88477464252605975"/>
          <c:h val="0.724176071939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08 01 «Культура»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4251.8</c:v>
                </c:pt>
                <c:pt idx="1">
                  <c:v>4204.5</c:v>
                </c:pt>
                <c:pt idx="2">
                  <c:v>4720.8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642816"/>
        <c:axId val="100644352"/>
      </c:barChart>
      <c:catAx>
        <c:axId val="10064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00644352"/>
        <c:crosses val="autoZero"/>
        <c:auto val="1"/>
        <c:lblAlgn val="ctr"/>
        <c:lblOffset val="100"/>
        <c:noMultiLvlLbl val="0"/>
      </c:catAx>
      <c:valAx>
        <c:axId val="100644352"/>
        <c:scaling>
          <c:orientation val="minMax"/>
          <c:max val="60000"/>
          <c:min val="20000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00642816"/>
        <c:crosses val="autoZero"/>
        <c:crossBetween val="between"/>
        <c:majorUnit val="20000"/>
        <c:dispUnits>
          <c:builtInUnit val="thousands"/>
          <c:dispUnitsLbl>
            <c:layout/>
          </c:dispUnitsLbl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 Дегтевского сельского поселения Миллеровского района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0" presStyleCnt="3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0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0" presStyleCnt="3" custScaleX="79868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1" presStyleCnt="3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1" presStyleCnt="3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1" presStyleCnt="3" custScaleX="844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8DBB9301-FA28-492D-82F7-7248566C3DAE}" srcId="{7D9F30EA-5AAD-4B4D-9B37-1898C8B1B1C4}" destId="{F0351681-504B-468A-A43A-35239C443A97}" srcOrd="0" destOrd="0" parTransId="{D9E01241-ED2F-43BF-AD0C-3C1C61B771E5}" sibTransId="{E1C31608-5158-4EC9-9C62-26BAAF099A48}"/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5E1C4784-6B0A-470C-AA72-37735BD917F0}" srcId="{7D9F30EA-5AAD-4B4D-9B37-1898C8B1B1C4}" destId="{971F98B7-9F0E-4CBF-9E52-F758B7AF539C}" srcOrd="1" destOrd="0" parTransId="{03C9B6BD-1F14-43AB-8931-58CC8047476B}" sibTransId="{39C6AF87-AFF4-4988-9CE4-58C3DFCADBFC}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0CC908D-DC1E-4F9E-8712-FD7FF1D1E269}" type="presParOf" srcId="{AC9FC888-4E7D-41D5-BF8D-099DDFB49032}" destId="{A7D5A4F7-F72A-48AE-87CD-6C7027652D6C}" srcOrd="0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1" destOrd="0" presId="urn:microsoft.com/office/officeart/2005/8/layout/hList7#1"/>
    <dgm:cxn modelId="{DA8A3AA9-D4C1-42B1-9DD3-228A430DBB5C}" type="presParOf" srcId="{AC9FC888-4E7D-41D5-BF8D-099DDFB49032}" destId="{E23B2BA9-1C97-483A-B23A-3ED1FDCF116F}" srcOrd="2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3" destOrd="0" presId="urn:microsoft.com/office/officeart/2005/8/layout/hList7#1"/>
    <dgm:cxn modelId="{4FFA89E1-7237-416D-99FA-84A88573E60C}" type="presParOf" srcId="{AC9FC888-4E7D-41D5-BF8D-099DDFB49032}" destId="{A10443EA-0A22-4998-85A4-5FC07C4410A8}" srcOrd="4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консолидированного бюджета  Дегтевского сельского поселения Миллеровского района на 2017-2019 годы (распоряжение Администрации Дегтевского сельского поселения от 31.07.2017 № 34)</a:t>
          </a:r>
          <a:endParaRPr lang="ru-RU" sz="1400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Дегтевском сельском поселении (постановление Администрации  Дегтевского сельского поселения от  17.04.2014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№ 73)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Дегтевского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Дегтевского сельского поселения от 07.06.2017 № 22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Дегтевского сельского поселения Миллеровского района на 2017 – 2019 годы (распоряжение Администрации Дегтевского сельского поселения от 14.04.2017 № 14)</a:t>
          </a:r>
          <a:endParaRPr lang="ru-RU" sz="1400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default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9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991,6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900" dirty="0" smtClean="0">
              <a:latin typeface="+mj-lt"/>
            </a:rPr>
            <a:t>Единый сельскохозяйственный налог </a:t>
          </a:r>
        </a:p>
        <a:p>
          <a:pPr algn="ctr"/>
          <a:r>
            <a:rPr lang="ru-RU" sz="900" dirty="0" smtClean="0">
              <a:latin typeface="+mj-lt"/>
            </a:rPr>
            <a:t>1322,4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900" dirty="0" smtClean="0">
              <a:latin typeface="Arial" pitchFamily="34" charset="0"/>
              <a:cs typeface="Arial" pitchFamily="34" charset="0"/>
            </a:rPr>
            <a:t>Налог на имущество физических лиц 145,7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Земельный</a:t>
          </a:r>
          <a:r>
            <a:rPr lang="ru-RU" sz="9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налог 3738,2</a:t>
          </a:r>
          <a:endParaRPr lang="ru-RU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6906DE02-6402-47D3-8D14-F954F911F46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Государственная пошлина 49,0</a:t>
          </a:r>
        </a:p>
      </dgm:t>
    </dgm:pt>
    <dgm:pt modelId="{54E4C5BC-FC98-456A-9873-B3015E11CC55}" type="parTrans" cxnId="{C60EB0E2-0393-4538-B11A-3CC20A662411}">
      <dgm:prSet/>
      <dgm:spPr/>
      <dgm:t>
        <a:bodyPr/>
        <a:lstStyle/>
        <a:p>
          <a:endParaRPr lang="ru-RU"/>
        </a:p>
      </dgm:t>
    </dgm:pt>
    <dgm:pt modelId="{0739AD33-B34D-46C5-8C4C-D917D850713F}" type="sibTrans" cxnId="{C60EB0E2-0393-4538-B11A-3CC20A662411}">
      <dgm:prSet/>
      <dgm:spPr/>
      <dgm:t>
        <a:bodyPr/>
        <a:lstStyle/>
        <a:p>
          <a:endParaRPr lang="ru-RU"/>
        </a:p>
      </dgm:t>
    </dgm:pt>
    <dgm:pt modelId="{E521C879-A318-4A59-850C-3219064A76E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Доходы</a:t>
          </a:r>
          <a:r>
            <a:rPr lang="ru-RU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от использования имущества, находящегося в государственной и муниципальной собственности 176,2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531A60-B116-43E2-8DB7-65A1784CD3F8}" type="parTrans" cxnId="{B430D55A-4C5E-4396-A6BC-E518CFF683B5}">
      <dgm:prSet/>
      <dgm:spPr/>
      <dgm:t>
        <a:bodyPr/>
        <a:lstStyle/>
        <a:p>
          <a:endParaRPr lang="ru-RU"/>
        </a:p>
      </dgm:t>
    </dgm:pt>
    <dgm:pt modelId="{264D272A-4D54-494D-AC01-651E3734221F}" type="sibTrans" cxnId="{B430D55A-4C5E-4396-A6BC-E518CFF683B5}">
      <dgm:prSet/>
      <dgm:spPr/>
      <dgm:t>
        <a:bodyPr/>
        <a:lstStyle/>
        <a:p>
          <a:endParaRPr lang="ru-RU"/>
        </a:p>
      </dgm:t>
    </dgm:pt>
    <dgm:pt modelId="{AED9FA46-637A-40CC-996A-290ECAD4D2FA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Штрафы, санкции, возмещение ущерба 26,0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3311E97-9A8C-4FFC-8497-C83F98EB510B}" type="parTrans" cxnId="{BE336F29-4406-4CE9-A571-B671ED6059E1}">
      <dgm:prSet/>
      <dgm:spPr/>
      <dgm:t>
        <a:bodyPr/>
        <a:lstStyle/>
        <a:p>
          <a:endParaRPr lang="ru-RU"/>
        </a:p>
      </dgm:t>
    </dgm:pt>
    <dgm:pt modelId="{3F1F53CC-D6F0-490E-BC3F-E50C44355A8C}" type="sibTrans" cxnId="{BE336F29-4406-4CE9-A571-B671ED6059E1}">
      <dgm:prSet/>
      <dgm:spPr/>
      <dgm:t>
        <a:bodyPr/>
        <a:lstStyle/>
        <a:p>
          <a:endParaRPr lang="ru-RU"/>
        </a:p>
      </dgm:t>
    </dgm:pt>
    <dgm:pt modelId="{2B415A5E-054B-4EAA-ADA4-E83E73D951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3444,7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2A2150A-A235-430A-9B29-82773E77DBA1}" type="parTrans" cxnId="{0A76BEB5-79A2-48CB-B2C7-9EE80E9DA3E0}">
      <dgm:prSet/>
      <dgm:spPr/>
      <dgm:t>
        <a:bodyPr/>
        <a:lstStyle/>
        <a:p>
          <a:endParaRPr lang="ru-RU"/>
        </a:p>
      </dgm:t>
    </dgm:pt>
    <dgm:pt modelId="{1A1326BA-713E-462A-97CE-B0A0E70D0636}" type="sibTrans" cxnId="{0A76BEB5-79A2-48CB-B2C7-9EE80E9DA3E0}">
      <dgm:prSet/>
      <dgm:spPr/>
      <dgm:t>
        <a:bodyPr/>
        <a:lstStyle/>
        <a:p>
          <a:endParaRPr lang="ru-RU"/>
        </a:p>
      </dgm:t>
    </dgm:pt>
    <dgm:pt modelId="{71687309-7B59-464A-8E8B-A1B42107A17A}" type="pres">
      <dgm:prSet presAssocID="{227A101D-8088-4F21-A936-43AB877355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319934-6858-418F-8DCC-CF81037BE9AE}" type="pres">
      <dgm:prSet presAssocID="{E313B81E-1751-4C21-8155-E4E5788F26D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ADFE8-7457-4D19-A8E7-5BC062439EE4}" type="pres">
      <dgm:prSet presAssocID="{A953BF2A-CE73-464D-9553-D0EF45A6271B}" presName="sibTrans" presStyleCnt="0"/>
      <dgm:spPr/>
    </dgm:pt>
    <dgm:pt modelId="{59996208-3F3B-452D-8922-28147DDD4DAA}" type="pres">
      <dgm:prSet presAssocID="{C97DEE32-CB06-4791-BCBA-64AB4E8F81A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D2B74-55E7-47A6-9C01-ED06705E04F2}" type="pres">
      <dgm:prSet presAssocID="{09F77138-88E1-4648-8066-33468F18AA7B}" presName="sibTrans" presStyleCnt="0"/>
      <dgm:spPr/>
    </dgm:pt>
    <dgm:pt modelId="{A75D92C4-3ED7-4C26-81E6-7FB69B8B0912}" type="pres">
      <dgm:prSet presAssocID="{0CB101B1-31FC-4497-B774-302BD4E2A2C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8FED2-581C-4AD1-BC29-D3ADC465F7A7}" type="pres">
      <dgm:prSet presAssocID="{A20E049E-2BD9-47CC-87E7-27BD5E13D5CD}" presName="sibTrans" presStyleCnt="0"/>
      <dgm:spPr/>
    </dgm:pt>
    <dgm:pt modelId="{3BFFA73A-3589-4EFA-AF45-99F2D261966B}" type="pres">
      <dgm:prSet presAssocID="{8061A499-68BB-4517-AEA3-079F9BE298A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C8942-8554-4457-AFF2-6D977E43388C}" type="pres">
      <dgm:prSet presAssocID="{2FF04357-4C60-47B2-ABA7-F34F2DD98536}" presName="sibTrans" presStyleCnt="0"/>
      <dgm:spPr/>
    </dgm:pt>
    <dgm:pt modelId="{3FDF47E2-4F33-4EF1-8EA0-E52DDB83D24B}" type="pres">
      <dgm:prSet presAssocID="{6906DE02-6402-47D3-8D14-F954F911F46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F53CA-A8AF-496C-B600-9EC6C3337D27}" type="pres">
      <dgm:prSet presAssocID="{0739AD33-B34D-46C5-8C4C-D917D850713F}" presName="sibTrans" presStyleCnt="0"/>
      <dgm:spPr/>
    </dgm:pt>
    <dgm:pt modelId="{AAB32017-201D-4803-9D26-2DA4BF2B808B}" type="pres">
      <dgm:prSet presAssocID="{E521C879-A318-4A59-850C-3219064A76E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AC97B-9DBC-434A-B6DB-F425EF650EEA}" type="pres">
      <dgm:prSet presAssocID="{264D272A-4D54-494D-AC01-651E3734221F}" presName="sibTrans" presStyleCnt="0"/>
      <dgm:spPr/>
    </dgm:pt>
    <dgm:pt modelId="{0C3E2F49-BBA6-456F-B747-33175FDD0C38}" type="pres">
      <dgm:prSet presAssocID="{AED9FA46-637A-40CC-996A-290ECAD4D2F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00D48-2D19-4FA7-A81B-03B922CAE685}" type="pres">
      <dgm:prSet presAssocID="{3F1F53CC-D6F0-490E-BC3F-E50C44355A8C}" presName="sibTrans" presStyleCnt="0"/>
      <dgm:spPr/>
    </dgm:pt>
    <dgm:pt modelId="{C2567E80-C870-4DD0-9338-BFE83B87F22E}" type="pres">
      <dgm:prSet presAssocID="{2B415A5E-054B-4EAA-ADA4-E83E73D9513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5F49F-94E0-40EC-94D6-8E2A32A6B26E}" type="presOf" srcId="{227A101D-8088-4F21-A936-43AB877355D2}" destId="{71687309-7B59-464A-8E8B-A1B42107A17A}" srcOrd="0" destOrd="0" presId="urn:microsoft.com/office/officeart/2005/8/layout/default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430D55A-4C5E-4396-A6BC-E518CFF683B5}" srcId="{227A101D-8088-4F21-A936-43AB877355D2}" destId="{E521C879-A318-4A59-850C-3219064A76E3}" srcOrd="5" destOrd="0" parTransId="{55531A60-B116-43E2-8DB7-65A1784CD3F8}" sibTransId="{264D272A-4D54-494D-AC01-651E3734221F}"/>
    <dgm:cxn modelId="{BE336F29-4406-4CE9-A571-B671ED6059E1}" srcId="{227A101D-8088-4F21-A936-43AB877355D2}" destId="{AED9FA46-637A-40CC-996A-290ECAD4D2FA}" srcOrd="6" destOrd="0" parTransId="{D3311E97-9A8C-4FFC-8497-C83F98EB510B}" sibTransId="{3F1F53CC-D6F0-490E-BC3F-E50C44355A8C}"/>
    <dgm:cxn modelId="{2D85BC2C-1F7C-4A4F-ACBA-FBDE81859C71}" type="presOf" srcId="{2B415A5E-054B-4EAA-ADA4-E83E73D95136}" destId="{C2567E80-C870-4DD0-9338-BFE83B87F22E}" srcOrd="0" destOrd="0" presId="urn:microsoft.com/office/officeart/2005/8/layout/default"/>
    <dgm:cxn modelId="{436C1B56-69F7-4280-BE27-76C670A52790}" type="presOf" srcId="{6906DE02-6402-47D3-8D14-F954F911F46F}" destId="{3FDF47E2-4F33-4EF1-8EA0-E52DDB83D24B}" srcOrd="0" destOrd="0" presId="urn:microsoft.com/office/officeart/2005/8/layout/default"/>
    <dgm:cxn modelId="{BE08C4B1-83ED-4DDF-A2C0-37A1F69C2A02}" type="presOf" srcId="{AED9FA46-637A-40CC-996A-290ECAD4D2FA}" destId="{0C3E2F49-BBA6-456F-B747-33175FDD0C38}" srcOrd="0" destOrd="0" presId="urn:microsoft.com/office/officeart/2005/8/layout/default"/>
    <dgm:cxn modelId="{4BAD672D-C99F-4DC3-94AB-432E12860D2B}" type="presOf" srcId="{E313B81E-1751-4C21-8155-E4E5788F26D3}" destId="{DD319934-6858-418F-8DCC-CF81037BE9AE}" srcOrd="0" destOrd="0" presId="urn:microsoft.com/office/officeart/2005/8/layout/default"/>
    <dgm:cxn modelId="{E5E7DDA4-9380-4B66-9D5B-1D4071958309}" type="presOf" srcId="{0CB101B1-31FC-4497-B774-302BD4E2A2CB}" destId="{A75D92C4-3ED7-4C26-81E6-7FB69B8B0912}" srcOrd="0" destOrd="0" presId="urn:microsoft.com/office/officeart/2005/8/layout/default"/>
    <dgm:cxn modelId="{9CBABC26-8347-4ECD-8456-E09B0A4FB1D9}" type="presOf" srcId="{C97DEE32-CB06-4791-BCBA-64AB4E8F81A7}" destId="{59996208-3F3B-452D-8922-28147DDD4DAA}" srcOrd="0" destOrd="0" presId="urn:microsoft.com/office/officeart/2005/8/layout/default"/>
    <dgm:cxn modelId="{0A76BEB5-79A2-48CB-B2C7-9EE80E9DA3E0}" srcId="{227A101D-8088-4F21-A936-43AB877355D2}" destId="{2B415A5E-054B-4EAA-ADA4-E83E73D95136}" srcOrd="7" destOrd="0" parTransId="{F2A2150A-A235-430A-9B29-82773E77DBA1}" sibTransId="{1A1326BA-713E-462A-97CE-B0A0E70D0636}"/>
    <dgm:cxn modelId="{555C26ED-C355-4E4D-B28B-18201D9CE44A}" type="presOf" srcId="{8061A499-68BB-4517-AEA3-079F9BE298A5}" destId="{3BFFA73A-3589-4EFA-AF45-99F2D261966B}" srcOrd="0" destOrd="0" presId="urn:microsoft.com/office/officeart/2005/8/layout/default"/>
    <dgm:cxn modelId="{C60EB0E2-0393-4538-B11A-3CC20A662411}" srcId="{227A101D-8088-4F21-A936-43AB877355D2}" destId="{6906DE02-6402-47D3-8D14-F954F911F46F}" srcOrd="4" destOrd="0" parTransId="{54E4C5BC-FC98-456A-9873-B3015E11CC55}" sibTransId="{0739AD33-B34D-46C5-8C4C-D917D850713F}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0BEDA970-BB7E-496B-95C4-1F8327D50905}" type="presOf" srcId="{E521C879-A318-4A59-850C-3219064A76E3}" destId="{AAB32017-201D-4803-9D26-2DA4BF2B808B}" srcOrd="0" destOrd="0" presId="urn:microsoft.com/office/officeart/2005/8/layout/default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416E8E2D-C95E-4881-A239-503A3CBEB9A9}" type="presParOf" srcId="{71687309-7B59-464A-8E8B-A1B42107A17A}" destId="{DD319934-6858-418F-8DCC-CF81037BE9AE}" srcOrd="0" destOrd="0" presId="urn:microsoft.com/office/officeart/2005/8/layout/default"/>
    <dgm:cxn modelId="{1A514588-B14E-4E0E-80BF-D16F197865F2}" type="presParOf" srcId="{71687309-7B59-464A-8E8B-A1B42107A17A}" destId="{CE9ADFE8-7457-4D19-A8E7-5BC062439EE4}" srcOrd="1" destOrd="0" presId="urn:microsoft.com/office/officeart/2005/8/layout/default"/>
    <dgm:cxn modelId="{2B207CDA-99E7-44D7-87BC-86A1EDF9C86C}" type="presParOf" srcId="{71687309-7B59-464A-8E8B-A1B42107A17A}" destId="{59996208-3F3B-452D-8922-28147DDD4DAA}" srcOrd="2" destOrd="0" presId="urn:microsoft.com/office/officeart/2005/8/layout/default"/>
    <dgm:cxn modelId="{4F219FC6-A7F0-448C-9E26-6C55EE19272A}" type="presParOf" srcId="{71687309-7B59-464A-8E8B-A1B42107A17A}" destId="{A1AD2B74-55E7-47A6-9C01-ED06705E04F2}" srcOrd="3" destOrd="0" presId="urn:microsoft.com/office/officeart/2005/8/layout/default"/>
    <dgm:cxn modelId="{44987F17-D626-413E-BA41-1F5D6A0982B3}" type="presParOf" srcId="{71687309-7B59-464A-8E8B-A1B42107A17A}" destId="{A75D92C4-3ED7-4C26-81E6-7FB69B8B0912}" srcOrd="4" destOrd="0" presId="urn:microsoft.com/office/officeart/2005/8/layout/default"/>
    <dgm:cxn modelId="{C30F5103-F4DA-4ABF-88FD-FA0B64EDD144}" type="presParOf" srcId="{71687309-7B59-464A-8E8B-A1B42107A17A}" destId="{D7A8FED2-581C-4AD1-BC29-D3ADC465F7A7}" srcOrd="5" destOrd="0" presId="urn:microsoft.com/office/officeart/2005/8/layout/default"/>
    <dgm:cxn modelId="{DF3816A0-2C08-45C0-95B2-D7B60E332330}" type="presParOf" srcId="{71687309-7B59-464A-8E8B-A1B42107A17A}" destId="{3BFFA73A-3589-4EFA-AF45-99F2D261966B}" srcOrd="6" destOrd="0" presId="urn:microsoft.com/office/officeart/2005/8/layout/default"/>
    <dgm:cxn modelId="{3FBC23CD-8BC6-43A9-8146-7977662EB5DF}" type="presParOf" srcId="{71687309-7B59-464A-8E8B-A1B42107A17A}" destId="{C79C8942-8554-4457-AFF2-6D977E43388C}" srcOrd="7" destOrd="0" presId="urn:microsoft.com/office/officeart/2005/8/layout/default"/>
    <dgm:cxn modelId="{6EE57B7D-B8CC-4AF5-9709-F412C93C0A91}" type="presParOf" srcId="{71687309-7B59-464A-8E8B-A1B42107A17A}" destId="{3FDF47E2-4F33-4EF1-8EA0-E52DDB83D24B}" srcOrd="8" destOrd="0" presId="urn:microsoft.com/office/officeart/2005/8/layout/default"/>
    <dgm:cxn modelId="{EEC715D1-69C5-4403-9AD5-11F6414F25E3}" type="presParOf" srcId="{71687309-7B59-464A-8E8B-A1B42107A17A}" destId="{859F53CA-A8AF-496C-B600-9EC6C3337D27}" srcOrd="9" destOrd="0" presId="urn:microsoft.com/office/officeart/2005/8/layout/default"/>
    <dgm:cxn modelId="{1B477B74-069B-46C7-B080-6FF05CF1E72D}" type="presParOf" srcId="{71687309-7B59-464A-8E8B-A1B42107A17A}" destId="{AAB32017-201D-4803-9D26-2DA4BF2B808B}" srcOrd="10" destOrd="0" presId="urn:microsoft.com/office/officeart/2005/8/layout/default"/>
    <dgm:cxn modelId="{CC69B369-D3FA-40D3-9094-9112A9704674}" type="presParOf" srcId="{71687309-7B59-464A-8E8B-A1B42107A17A}" destId="{6A4AC97B-9DBC-434A-B6DB-F425EF650EEA}" srcOrd="11" destOrd="0" presId="urn:microsoft.com/office/officeart/2005/8/layout/default"/>
    <dgm:cxn modelId="{088DB83E-3242-479E-8EEF-861B983F715F}" type="presParOf" srcId="{71687309-7B59-464A-8E8B-A1B42107A17A}" destId="{0C3E2F49-BBA6-456F-B747-33175FDD0C38}" srcOrd="12" destOrd="0" presId="urn:microsoft.com/office/officeart/2005/8/layout/default"/>
    <dgm:cxn modelId="{0C47867C-49DD-46CD-A63B-3FEBB636E826}" type="presParOf" srcId="{71687309-7B59-464A-8E8B-A1B42107A17A}" destId="{E8500D48-2D19-4FA7-A81B-03B922CAE685}" srcOrd="13" destOrd="0" presId="urn:microsoft.com/office/officeart/2005/8/layout/default"/>
    <dgm:cxn modelId="{A1094809-D406-4A11-B561-1D156B454D29}" type="presParOf" srcId="{71687309-7B59-464A-8E8B-A1B42107A17A}" destId="{C2567E80-C870-4DD0-9338-BFE83B87F22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default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200" dirty="0" smtClean="0">
            <a:latin typeface="+mj-lt"/>
          </a:endParaRPr>
        </a:p>
        <a:p>
          <a:pPr algn="ctr"/>
          <a:r>
            <a:rPr lang="ru-RU" sz="1200" dirty="0" smtClean="0">
              <a:latin typeface="+mj-lt"/>
            </a:rPr>
            <a:t>Общегосударственные вопросы 4450,2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dirty="0" smtClean="0">
              <a:latin typeface="+mj-lt"/>
            </a:rPr>
            <a:t>Национальная оборона 189,5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200" dirty="0" smtClean="0"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 30,7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92,0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6906DE02-6402-47D3-8D14-F954F911F46F}">
      <dgm:prSet phldrT="[Текст]" custT="1"/>
      <dgm:spPr/>
      <dgm:t>
        <a:bodyPr/>
        <a:lstStyle/>
        <a:p>
          <a:r>
            <a:rPr lang="ru-RU" sz="1200" dirty="0" smtClean="0">
              <a:latin typeface="Arial" pitchFamily="34" charset="0"/>
              <a:cs typeface="Arial" pitchFamily="34" charset="0"/>
            </a:rPr>
            <a:t>Жилищно-коммунальное хозяйство 650,4</a:t>
          </a:r>
        </a:p>
      </dgm:t>
    </dgm:pt>
    <dgm:pt modelId="{54E4C5BC-FC98-456A-9873-B3015E11CC55}" type="parTrans" cxnId="{C60EB0E2-0393-4538-B11A-3CC20A662411}">
      <dgm:prSet/>
      <dgm:spPr/>
      <dgm:t>
        <a:bodyPr/>
        <a:lstStyle/>
        <a:p>
          <a:endParaRPr lang="ru-RU"/>
        </a:p>
      </dgm:t>
    </dgm:pt>
    <dgm:pt modelId="{0739AD33-B34D-46C5-8C4C-D917D850713F}" type="sibTrans" cxnId="{C60EB0E2-0393-4538-B11A-3CC20A662411}">
      <dgm:prSet/>
      <dgm:spPr/>
      <dgm:t>
        <a:bodyPr/>
        <a:lstStyle/>
        <a:p>
          <a:endParaRPr lang="ru-RU"/>
        </a:p>
      </dgm:t>
    </dgm:pt>
    <dgm:pt modelId="{E521C879-A318-4A59-850C-3219064A76E3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Культура, кинематография 4251,8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531A60-B116-43E2-8DB7-65A1784CD3F8}" type="parTrans" cxnId="{B430D55A-4C5E-4396-A6BC-E518CFF683B5}">
      <dgm:prSet/>
      <dgm:spPr/>
      <dgm:t>
        <a:bodyPr/>
        <a:lstStyle/>
        <a:p>
          <a:endParaRPr lang="ru-RU"/>
        </a:p>
      </dgm:t>
    </dgm:pt>
    <dgm:pt modelId="{264D272A-4D54-494D-AC01-651E3734221F}" type="sibTrans" cxnId="{B430D55A-4C5E-4396-A6BC-E518CFF683B5}">
      <dgm:prSet/>
      <dgm:spPr/>
      <dgm:t>
        <a:bodyPr/>
        <a:lstStyle/>
        <a:p>
          <a:endParaRPr lang="ru-RU"/>
        </a:p>
      </dgm:t>
    </dgm:pt>
    <dgm:pt modelId="{AED9FA46-637A-40CC-996A-290ECAD4D2FA}">
      <dgm:prSet phldrT="[Текст]" custT="1"/>
      <dgm:spPr/>
      <dgm:t>
        <a:bodyPr/>
        <a:lstStyle/>
        <a:p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Социальная политика 229,2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3311E97-9A8C-4FFC-8497-C83F98EB510B}" type="parTrans" cxnId="{BE336F29-4406-4CE9-A571-B671ED6059E1}">
      <dgm:prSet/>
      <dgm:spPr/>
      <dgm:t>
        <a:bodyPr/>
        <a:lstStyle/>
        <a:p>
          <a:endParaRPr lang="ru-RU"/>
        </a:p>
      </dgm:t>
    </dgm:pt>
    <dgm:pt modelId="{3F1F53CC-D6F0-490E-BC3F-E50C44355A8C}" type="sibTrans" cxnId="{BE336F29-4406-4CE9-A571-B671ED6059E1}">
      <dgm:prSet/>
      <dgm:spPr/>
      <dgm:t>
        <a:bodyPr/>
        <a:lstStyle/>
        <a:p>
          <a:endParaRPr lang="ru-RU"/>
        </a:p>
      </dgm:t>
    </dgm:pt>
    <dgm:pt modelId="{71687309-7B59-464A-8E8B-A1B42107A17A}" type="pres">
      <dgm:prSet presAssocID="{227A101D-8088-4F21-A936-43AB877355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319934-6858-418F-8DCC-CF81037BE9AE}" type="pres">
      <dgm:prSet presAssocID="{E313B81E-1751-4C21-8155-E4E5788F26D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ADFE8-7457-4D19-A8E7-5BC062439EE4}" type="pres">
      <dgm:prSet presAssocID="{A953BF2A-CE73-464D-9553-D0EF45A6271B}" presName="sibTrans" presStyleCnt="0"/>
      <dgm:spPr/>
    </dgm:pt>
    <dgm:pt modelId="{59996208-3F3B-452D-8922-28147DDD4DAA}" type="pres">
      <dgm:prSet presAssocID="{C97DEE32-CB06-4791-BCBA-64AB4E8F81A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D2B74-55E7-47A6-9C01-ED06705E04F2}" type="pres">
      <dgm:prSet presAssocID="{09F77138-88E1-4648-8066-33468F18AA7B}" presName="sibTrans" presStyleCnt="0"/>
      <dgm:spPr/>
    </dgm:pt>
    <dgm:pt modelId="{A75D92C4-3ED7-4C26-81E6-7FB69B8B0912}" type="pres">
      <dgm:prSet presAssocID="{0CB101B1-31FC-4497-B774-302BD4E2A2C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8FED2-581C-4AD1-BC29-D3ADC465F7A7}" type="pres">
      <dgm:prSet presAssocID="{A20E049E-2BD9-47CC-87E7-27BD5E13D5CD}" presName="sibTrans" presStyleCnt="0"/>
      <dgm:spPr/>
    </dgm:pt>
    <dgm:pt modelId="{3BFFA73A-3589-4EFA-AF45-99F2D261966B}" type="pres">
      <dgm:prSet presAssocID="{8061A499-68BB-4517-AEA3-079F9BE298A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C8942-8554-4457-AFF2-6D977E43388C}" type="pres">
      <dgm:prSet presAssocID="{2FF04357-4C60-47B2-ABA7-F34F2DD98536}" presName="sibTrans" presStyleCnt="0"/>
      <dgm:spPr/>
    </dgm:pt>
    <dgm:pt modelId="{3FDF47E2-4F33-4EF1-8EA0-E52DDB83D24B}" type="pres">
      <dgm:prSet presAssocID="{6906DE02-6402-47D3-8D14-F954F911F46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F53CA-A8AF-496C-B600-9EC6C3337D27}" type="pres">
      <dgm:prSet presAssocID="{0739AD33-B34D-46C5-8C4C-D917D850713F}" presName="sibTrans" presStyleCnt="0"/>
      <dgm:spPr/>
    </dgm:pt>
    <dgm:pt modelId="{AAB32017-201D-4803-9D26-2DA4BF2B808B}" type="pres">
      <dgm:prSet presAssocID="{E521C879-A318-4A59-850C-3219064A76E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AC97B-9DBC-434A-B6DB-F425EF650EEA}" type="pres">
      <dgm:prSet presAssocID="{264D272A-4D54-494D-AC01-651E3734221F}" presName="sibTrans" presStyleCnt="0"/>
      <dgm:spPr/>
    </dgm:pt>
    <dgm:pt modelId="{0C3E2F49-BBA6-456F-B747-33175FDD0C38}" type="pres">
      <dgm:prSet presAssocID="{AED9FA46-637A-40CC-996A-290ECAD4D2F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3EB0FF-CA03-408F-81AB-A00ABFBBC4C9}" type="presOf" srcId="{0CB101B1-31FC-4497-B774-302BD4E2A2CB}" destId="{A75D92C4-3ED7-4C26-81E6-7FB69B8B0912}" srcOrd="0" destOrd="0" presId="urn:microsoft.com/office/officeart/2005/8/layout/default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430D55A-4C5E-4396-A6BC-E518CFF683B5}" srcId="{227A101D-8088-4F21-A936-43AB877355D2}" destId="{E521C879-A318-4A59-850C-3219064A76E3}" srcOrd="5" destOrd="0" parTransId="{55531A60-B116-43E2-8DB7-65A1784CD3F8}" sibTransId="{264D272A-4D54-494D-AC01-651E3734221F}"/>
    <dgm:cxn modelId="{D4706C8A-6EB2-489B-B0FA-1087499BA22D}" type="presOf" srcId="{8061A499-68BB-4517-AEA3-079F9BE298A5}" destId="{3BFFA73A-3589-4EFA-AF45-99F2D261966B}" srcOrd="0" destOrd="0" presId="urn:microsoft.com/office/officeart/2005/8/layout/default"/>
    <dgm:cxn modelId="{BE336F29-4406-4CE9-A571-B671ED6059E1}" srcId="{227A101D-8088-4F21-A936-43AB877355D2}" destId="{AED9FA46-637A-40CC-996A-290ECAD4D2FA}" srcOrd="6" destOrd="0" parTransId="{D3311E97-9A8C-4FFC-8497-C83F98EB510B}" sibTransId="{3F1F53CC-D6F0-490E-BC3F-E50C44355A8C}"/>
    <dgm:cxn modelId="{E4B969F1-EE8A-42B2-B0AF-54BDECA2998E}" type="presOf" srcId="{6906DE02-6402-47D3-8D14-F954F911F46F}" destId="{3FDF47E2-4F33-4EF1-8EA0-E52DDB83D24B}" srcOrd="0" destOrd="0" presId="urn:microsoft.com/office/officeart/2005/8/layout/default"/>
    <dgm:cxn modelId="{C60EB0E2-0393-4538-B11A-3CC20A662411}" srcId="{227A101D-8088-4F21-A936-43AB877355D2}" destId="{6906DE02-6402-47D3-8D14-F954F911F46F}" srcOrd="4" destOrd="0" parTransId="{54E4C5BC-FC98-456A-9873-B3015E11CC55}" sibTransId="{0739AD33-B34D-46C5-8C4C-D917D850713F}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331D7704-C8A7-48FC-B71B-3EA81D0CC9EE}" type="presOf" srcId="{AED9FA46-637A-40CC-996A-290ECAD4D2FA}" destId="{0C3E2F49-BBA6-456F-B747-33175FDD0C38}" srcOrd="0" destOrd="0" presId="urn:microsoft.com/office/officeart/2005/8/layout/default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A08870B3-114B-48A7-9A86-5B4B3211BB98}" type="presOf" srcId="{E521C879-A318-4A59-850C-3219064A76E3}" destId="{AAB32017-201D-4803-9D26-2DA4BF2B808B}" srcOrd="0" destOrd="0" presId="urn:microsoft.com/office/officeart/2005/8/layout/default"/>
    <dgm:cxn modelId="{6AE40E01-32DE-41F6-B4CE-D01694B7654B}" type="presOf" srcId="{E313B81E-1751-4C21-8155-E4E5788F26D3}" destId="{DD319934-6858-418F-8DCC-CF81037BE9AE}" srcOrd="0" destOrd="0" presId="urn:microsoft.com/office/officeart/2005/8/layout/default"/>
    <dgm:cxn modelId="{2717639B-53C7-4E2D-8053-9DA73F326406}" type="presOf" srcId="{C97DEE32-CB06-4791-BCBA-64AB4E8F81A7}" destId="{59996208-3F3B-452D-8922-28147DDD4DAA}" srcOrd="0" destOrd="0" presId="urn:microsoft.com/office/officeart/2005/8/layout/default"/>
    <dgm:cxn modelId="{D00E8D7D-167F-4470-9574-0970C1F4C4E7}" type="presOf" srcId="{227A101D-8088-4F21-A936-43AB877355D2}" destId="{71687309-7B59-464A-8E8B-A1B42107A17A}" srcOrd="0" destOrd="0" presId="urn:microsoft.com/office/officeart/2005/8/layout/default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CA02E015-64A5-482B-B901-74F6D28A9D75}" type="presParOf" srcId="{71687309-7B59-464A-8E8B-A1B42107A17A}" destId="{DD319934-6858-418F-8DCC-CF81037BE9AE}" srcOrd="0" destOrd="0" presId="urn:microsoft.com/office/officeart/2005/8/layout/default"/>
    <dgm:cxn modelId="{7B9DC1EF-59B2-44D6-8448-0E728940CC56}" type="presParOf" srcId="{71687309-7B59-464A-8E8B-A1B42107A17A}" destId="{CE9ADFE8-7457-4D19-A8E7-5BC062439EE4}" srcOrd="1" destOrd="0" presId="urn:microsoft.com/office/officeart/2005/8/layout/default"/>
    <dgm:cxn modelId="{04C8A3DA-DBFD-405A-8BA4-DA04EF8422D6}" type="presParOf" srcId="{71687309-7B59-464A-8E8B-A1B42107A17A}" destId="{59996208-3F3B-452D-8922-28147DDD4DAA}" srcOrd="2" destOrd="0" presId="urn:microsoft.com/office/officeart/2005/8/layout/default"/>
    <dgm:cxn modelId="{94F40DA2-9CDB-4588-9B32-CE8A972BEE11}" type="presParOf" srcId="{71687309-7B59-464A-8E8B-A1B42107A17A}" destId="{A1AD2B74-55E7-47A6-9C01-ED06705E04F2}" srcOrd="3" destOrd="0" presId="urn:microsoft.com/office/officeart/2005/8/layout/default"/>
    <dgm:cxn modelId="{DA193644-BEDE-4E49-B1DC-DDE0B740E6EC}" type="presParOf" srcId="{71687309-7B59-464A-8E8B-A1B42107A17A}" destId="{A75D92C4-3ED7-4C26-81E6-7FB69B8B0912}" srcOrd="4" destOrd="0" presId="urn:microsoft.com/office/officeart/2005/8/layout/default"/>
    <dgm:cxn modelId="{83EC0F5E-5CF2-44CE-A478-7554EC7A5F30}" type="presParOf" srcId="{71687309-7B59-464A-8E8B-A1B42107A17A}" destId="{D7A8FED2-581C-4AD1-BC29-D3ADC465F7A7}" srcOrd="5" destOrd="0" presId="urn:microsoft.com/office/officeart/2005/8/layout/default"/>
    <dgm:cxn modelId="{01F2CAD4-BFE4-4332-8839-981E3D5CC685}" type="presParOf" srcId="{71687309-7B59-464A-8E8B-A1B42107A17A}" destId="{3BFFA73A-3589-4EFA-AF45-99F2D261966B}" srcOrd="6" destOrd="0" presId="urn:microsoft.com/office/officeart/2005/8/layout/default"/>
    <dgm:cxn modelId="{2915B6E5-9C55-4210-9002-3EAA5B43DDD0}" type="presParOf" srcId="{71687309-7B59-464A-8E8B-A1B42107A17A}" destId="{C79C8942-8554-4457-AFF2-6D977E43388C}" srcOrd="7" destOrd="0" presId="urn:microsoft.com/office/officeart/2005/8/layout/default"/>
    <dgm:cxn modelId="{AEDFE69D-BBE1-4F91-9CC4-FD8A73B23A2D}" type="presParOf" srcId="{71687309-7B59-464A-8E8B-A1B42107A17A}" destId="{3FDF47E2-4F33-4EF1-8EA0-E52DDB83D24B}" srcOrd="8" destOrd="0" presId="urn:microsoft.com/office/officeart/2005/8/layout/default"/>
    <dgm:cxn modelId="{1FF87EE9-6552-43FE-B0B5-984AF83612B7}" type="presParOf" srcId="{71687309-7B59-464A-8E8B-A1B42107A17A}" destId="{859F53CA-A8AF-496C-B600-9EC6C3337D27}" srcOrd="9" destOrd="0" presId="urn:microsoft.com/office/officeart/2005/8/layout/default"/>
    <dgm:cxn modelId="{F7462AC8-0270-4756-929D-669E6D305CB8}" type="presParOf" srcId="{71687309-7B59-464A-8E8B-A1B42107A17A}" destId="{AAB32017-201D-4803-9D26-2DA4BF2B808B}" srcOrd="10" destOrd="0" presId="urn:microsoft.com/office/officeart/2005/8/layout/default"/>
    <dgm:cxn modelId="{F204D640-F070-4BF2-BA43-73AB4DC846AE}" type="presParOf" srcId="{71687309-7B59-464A-8E8B-A1B42107A17A}" destId="{6A4AC97B-9DBC-434A-B6DB-F425EF650EEA}" srcOrd="11" destOrd="0" presId="urn:microsoft.com/office/officeart/2005/8/layout/default"/>
    <dgm:cxn modelId="{012BEB9C-0D64-4538-9F8C-66A526DCBE6C}" type="presParOf" srcId="{71687309-7B59-464A-8E8B-A1B42107A17A}" destId="{0C3E2F49-BBA6-456F-B747-33175FDD0C3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5A3FF-8112-48C6-9524-2594DAB99429}">
      <dsp:nvSpPr>
        <dsp:cNvPr id="0" name=""/>
        <dsp:cNvSpPr/>
      </dsp:nvSpPr>
      <dsp:spPr>
        <a:xfrm>
          <a:off x="250170" y="0"/>
          <a:ext cx="2880138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250170" y="1164748"/>
        <a:ext cx="2880138" cy="1164748"/>
      </dsp:txXfrm>
    </dsp:sp>
    <dsp:sp modelId="{E6379D24-0F7F-4C89-AA74-40B94EA75227}">
      <dsp:nvSpPr>
        <dsp:cNvPr id="0" name=""/>
        <dsp:cNvSpPr/>
      </dsp:nvSpPr>
      <dsp:spPr>
        <a:xfrm>
          <a:off x="1303018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224767" y="0"/>
          <a:ext cx="314862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 Дегтевского сельского поселения Миллеровского района</a:t>
          </a:r>
          <a:endParaRPr lang="ru-RU" sz="1200" kern="1200" dirty="0">
            <a:latin typeface="Arial Black" pitchFamily="34" charset="0"/>
          </a:endParaRPr>
        </a:p>
      </dsp:txBody>
      <dsp:txXfrm>
        <a:off x="3224767" y="1164748"/>
        <a:ext cx="3148621" cy="1164748"/>
      </dsp:txXfrm>
    </dsp:sp>
    <dsp:sp modelId="{59BCE99C-652C-4BAC-91C1-A60B797A8CEA}">
      <dsp:nvSpPr>
        <dsp:cNvPr id="0" name=""/>
        <dsp:cNvSpPr/>
      </dsp:nvSpPr>
      <dsp:spPr>
        <a:xfrm>
          <a:off x="4389555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467848" y="0"/>
          <a:ext cx="242598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6467848" y="1164748"/>
        <a:ext cx="2425981" cy="1164748"/>
      </dsp:txXfrm>
    </dsp:sp>
    <dsp:sp modelId="{801EDB75-7215-4290-9F39-D09130BB9918}">
      <dsp:nvSpPr>
        <dsp:cNvPr id="0" name=""/>
        <dsp:cNvSpPr/>
      </dsp:nvSpPr>
      <dsp:spPr>
        <a:xfrm>
          <a:off x="7267737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69629" y="96359"/>
          <a:ext cx="10096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70599" y="152947"/>
          <a:ext cx="1084594" cy="778699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9685" y="97337"/>
        <a:ext cx="584025" cy="889920"/>
      </dsp:txXfrm>
    </dsp:sp>
    <dsp:sp modelId="{CA80EEC5-8180-463D-AB43-E20FC1CCE0B0}">
      <dsp:nvSpPr>
        <dsp:cNvPr id="0" name=""/>
        <dsp:cNvSpPr/>
      </dsp:nvSpPr>
      <dsp:spPr>
        <a:xfrm rot="5400000">
          <a:off x="4477198" y="-3567902"/>
          <a:ext cx="986234" cy="812203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неналоговых доходов консолидированного бюджета  Дегтевского сельского поселения Миллеровского района на 2017-2019 годы (распоряжение Администрации Дегтевского сельского поселения от 31.07.2017 № 34)</a:t>
          </a:r>
          <a:endParaRPr lang="ru-RU" sz="1400" kern="1200" dirty="0"/>
        </a:p>
      </dsp:txBody>
      <dsp:txXfrm rot="-5400000">
        <a:off x="909296" y="48144"/>
        <a:ext cx="8073894" cy="889946"/>
      </dsp:txXfrm>
    </dsp:sp>
    <dsp:sp modelId="{9B6A0A72-3C0F-4B82-A7E6-2BA4A15A1DC4}">
      <dsp:nvSpPr>
        <dsp:cNvPr id="0" name=""/>
        <dsp:cNvSpPr/>
      </dsp:nvSpPr>
      <dsp:spPr>
        <a:xfrm rot="5400000">
          <a:off x="-83900" y="1410708"/>
          <a:ext cx="1112427" cy="778699"/>
        </a:xfrm>
        <a:prstGeom prst="bevel">
          <a:avLst/>
        </a:prstGeom>
        <a:solidFill>
          <a:schemeClr val="accent5">
            <a:hueOff val="-4673099"/>
            <a:satOff val="6871"/>
            <a:lumOff val="5882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80301" y="1341181"/>
        <a:ext cx="584025" cy="917753"/>
      </dsp:txXfrm>
    </dsp:sp>
    <dsp:sp modelId="{9A9BA3CA-42DC-4E24-BA14-1B2C342C1B46}">
      <dsp:nvSpPr>
        <dsp:cNvPr id="0" name=""/>
        <dsp:cNvSpPr/>
      </dsp:nvSpPr>
      <dsp:spPr>
        <a:xfrm rot="5400000">
          <a:off x="4436225" y="-2327303"/>
          <a:ext cx="1029120" cy="8171420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Дегтевского сельского поселения Миллеровского района на 2017 – 2019 годы (распоряжение Администрации Дегтевского сельского поселения от 14.04.2017 № 14)</a:t>
          </a:r>
          <a:endParaRPr lang="ru-RU" sz="1400" kern="1200" dirty="0"/>
        </a:p>
      </dsp:txBody>
      <dsp:txXfrm rot="-5400000">
        <a:off x="865076" y="1294083"/>
        <a:ext cx="8121183" cy="928646"/>
      </dsp:txXfrm>
    </dsp:sp>
    <dsp:sp modelId="{B59BF440-36E6-48B3-BC75-E6445956244C}">
      <dsp:nvSpPr>
        <dsp:cNvPr id="0" name=""/>
        <dsp:cNvSpPr/>
      </dsp:nvSpPr>
      <dsp:spPr>
        <a:xfrm rot="5400000">
          <a:off x="-197896" y="2672875"/>
          <a:ext cx="1340419" cy="778699"/>
        </a:xfrm>
        <a:prstGeom prst="bevel">
          <a:avLst/>
        </a:prstGeom>
        <a:solidFill>
          <a:schemeClr val="accent5">
            <a:hueOff val="-9346198"/>
            <a:satOff val="13742"/>
            <a:lumOff val="11765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180301" y="2489352"/>
        <a:ext cx="584025" cy="1145745"/>
      </dsp:txXfrm>
    </dsp:sp>
    <dsp:sp modelId="{6F6C7F8D-CA85-4C86-A8B9-DE0E49DC8118}">
      <dsp:nvSpPr>
        <dsp:cNvPr id="0" name=""/>
        <dsp:cNvSpPr/>
      </dsp:nvSpPr>
      <dsp:spPr>
        <a:xfrm rot="5400000">
          <a:off x="4322196" y="-1029924"/>
          <a:ext cx="1292356" cy="8136242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Дегтевского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Дегтевского сельского поселения от 07.06.2017 № 22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/>
        </a:p>
      </dsp:txBody>
      <dsp:txXfrm rot="-5400000">
        <a:off x="900253" y="2455107"/>
        <a:ext cx="8073154" cy="1166180"/>
      </dsp:txXfrm>
    </dsp:sp>
    <dsp:sp modelId="{A6E13E1B-7D1B-442A-959A-A9F6D8AE7DD8}">
      <dsp:nvSpPr>
        <dsp:cNvPr id="0" name=""/>
        <dsp:cNvSpPr/>
      </dsp:nvSpPr>
      <dsp:spPr>
        <a:xfrm rot="5400000">
          <a:off x="-83900" y="4060340"/>
          <a:ext cx="1112427" cy="778699"/>
        </a:xfrm>
        <a:prstGeom prst="bevel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80301" y="3990813"/>
        <a:ext cx="584025" cy="917753"/>
      </dsp:txXfrm>
    </dsp:sp>
    <dsp:sp modelId="{F6DF088B-B792-439B-9EEE-AF2670D0671E}">
      <dsp:nvSpPr>
        <dsp:cNvPr id="0" name=""/>
        <dsp:cNvSpPr/>
      </dsp:nvSpPr>
      <dsp:spPr>
        <a:xfrm rot="5400000">
          <a:off x="4400604" y="398493"/>
          <a:ext cx="1140908" cy="8130874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Дегтевском сельском поселении (постановление Администрации  Дегтевского сельского поселения от  17.04.2014</a:t>
          </a:r>
          <a:r>
            <a:rPr lang="en-US" sz="14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№ 73)</a:t>
          </a:r>
          <a:endParaRPr lang="ru-RU" sz="1400" kern="1200" dirty="0"/>
        </a:p>
      </dsp:txBody>
      <dsp:txXfrm rot="-5400000">
        <a:off x="905622" y="3949171"/>
        <a:ext cx="8075179" cy="1029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19934-6858-418F-8DCC-CF81037BE9AE}">
      <dsp:nvSpPr>
        <dsp:cNvPr id="0" name=""/>
        <dsp:cNvSpPr/>
      </dsp:nvSpPr>
      <dsp:spPr>
        <a:xfrm>
          <a:off x="465" y="31459"/>
          <a:ext cx="1816901" cy="10901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991,6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465" y="31459"/>
        <a:ext cx="1816901" cy="1090140"/>
      </dsp:txXfrm>
    </dsp:sp>
    <dsp:sp modelId="{59996208-3F3B-452D-8922-28147DDD4DAA}">
      <dsp:nvSpPr>
        <dsp:cNvPr id="0" name=""/>
        <dsp:cNvSpPr/>
      </dsp:nvSpPr>
      <dsp:spPr>
        <a:xfrm>
          <a:off x="1999057" y="31459"/>
          <a:ext cx="1816901" cy="10901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+mj-lt"/>
            </a:rPr>
            <a:t>Единый сельскохозяйственный налог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+mj-lt"/>
            </a:rPr>
            <a:t>1322,4</a:t>
          </a:r>
        </a:p>
      </dsp:txBody>
      <dsp:txXfrm>
        <a:off x="1999057" y="31459"/>
        <a:ext cx="1816901" cy="1090140"/>
      </dsp:txXfrm>
    </dsp:sp>
    <dsp:sp modelId="{A75D92C4-3ED7-4C26-81E6-7FB69B8B0912}">
      <dsp:nvSpPr>
        <dsp:cNvPr id="0" name=""/>
        <dsp:cNvSpPr/>
      </dsp:nvSpPr>
      <dsp:spPr>
        <a:xfrm>
          <a:off x="465" y="1303290"/>
          <a:ext cx="1816901" cy="10901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Налог на имущество физических лиц 145,7</a:t>
          </a:r>
        </a:p>
      </dsp:txBody>
      <dsp:txXfrm>
        <a:off x="465" y="1303290"/>
        <a:ext cx="1816901" cy="1090140"/>
      </dsp:txXfrm>
    </dsp:sp>
    <dsp:sp modelId="{3BFFA73A-3589-4EFA-AF45-99F2D261966B}">
      <dsp:nvSpPr>
        <dsp:cNvPr id="0" name=""/>
        <dsp:cNvSpPr/>
      </dsp:nvSpPr>
      <dsp:spPr>
        <a:xfrm>
          <a:off x="1999057" y="1303290"/>
          <a:ext cx="1816901" cy="10901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Земельный</a:t>
          </a:r>
          <a:r>
            <a:rPr lang="ru-RU" sz="9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налог 3738,2</a:t>
          </a:r>
          <a:endParaRPr lang="ru-RU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999057" y="1303290"/>
        <a:ext cx="1816901" cy="1090140"/>
      </dsp:txXfrm>
    </dsp:sp>
    <dsp:sp modelId="{3FDF47E2-4F33-4EF1-8EA0-E52DDB83D24B}">
      <dsp:nvSpPr>
        <dsp:cNvPr id="0" name=""/>
        <dsp:cNvSpPr/>
      </dsp:nvSpPr>
      <dsp:spPr>
        <a:xfrm>
          <a:off x="465" y="2575121"/>
          <a:ext cx="1816901" cy="10901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itchFamily="34" charset="0"/>
              <a:cs typeface="Arial" pitchFamily="34" charset="0"/>
            </a:rPr>
            <a:t>Государственная пошлина 49,0</a:t>
          </a:r>
        </a:p>
      </dsp:txBody>
      <dsp:txXfrm>
        <a:off x="465" y="2575121"/>
        <a:ext cx="1816901" cy="1090140"/>
      </dsp:txXfrm>
    </dsp:sp>
    <dsp:sp modelId="{AAB32017-201D-4803-9D26-2DA4BF2B808B}">
      <dsp:nvSpPr>
        <dsp:cNvPr id="0" name=""/>
        <dsp:cNvSpPr/>
      </dsp:nvSpPr>
      <dsp:spPr>
        <a:xfrm>
          <a:off x="1999057" y="2575121"/>
          <a:ext cx="1816901" cy="10901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Доходы</a:t>
          </a:r>
          <a:r>
            <a:rPr lang="ru-RU" sz="1000" b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от использования имущества, находящегося в государственной и муниципальной собственности 176,2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999057" y="2575121"/>
        <a:ext cx="1816901" cy="1090140"/>
      </dsp:txXfrm>
    </dsp:sp>
    <dsp:sp modelId="{0C3E2F49-BBA6-456F-B747-33175FDD0C38}">
      <dsp:nvSpPr>
        <dsp:cNvPr id="0" name=""/>
        <dsp:cNvSpPr/>
      </dsp:nvSpPr>
      <dsp:spPr>
        <a:xfrm>
          <a:off x="465" y="3846951"/>
          <a:ext cx="1816901" cy="10901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Штрафы, санкции, возмещение ущерба 26,0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465" y="3846951"/>
        <a:ext cx="1816901" cy="1090140"/>
      </dsp:txXfrm>
    </dsp:sp>
    <dsp:sp modelId="{C2567E80-C870-4DD0-9338-BFE83B87F22E}">
      <dsp:nvSpPr>
        <dsp:cNvPr id="0" name=""/>
        <dsp:cNvSpPr/>
      </dsp:nvSpPr>
      <dsp:spPr>
        <a:xfrm>
          <a:off x="1999057" y="3846951"/>
          <a:ext cx="1816901" cy="10901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3444,7</a:t>
          </a:r>
          <a:endParaRPr lang="ru-RU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999057" y="3846951"/>
        <a:ext cx="1816901" cy="1090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19934-6858-418F-8DCC-CF81037BE9AE}">
      <dsp:nvSpPr>
        <dsp:cNvPr id="0" name=""/>
        <dsp:cNvSpPr/>
      </dsp:nvSpPr>
      <dsp:spPr>
        <a:xfrm>
          <a:off x="14162" y="2236"/>
          <a:ext cx="1803856" cy="10823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Общегосударственные вопросы 4450,2</a:t>
          </a:r>
        </a:p>
      </dsp:txBody>
      <dsp:txXfrm>
        <a:off x="14162" y="2236"/>
        <a:ext cx="1803856" cy="1082313"/>
      </dsp:txXfrm>
    </dsp:sp>
    <dsp:sp modelId="{59996208-3F3B-452D-8922-28147DDD4DAA}">
      <dsp:nvSpPr>
        <dsp:cNvPr id="0" name=""/>
        <dsp:cNvSpPr/>
      </dsp:nvSpPr>
      <dsp:spPr>
        <a:xfrm>
          <a:off x="1998404" y="2236"/>
          <a:ext cx="1803856" cy="10823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Национальная оборона 189,5</a:t>
          </a:r>
        </a:p>
      </dsp:txBody>
      <dsp:txXfrm>
        <a:off x="1998404" y="2236"/>
        <a:ext cx="1803856" cy="1082313"/>
      </dsp:txXfrm>
    </dsp:sp>
    <dsp:sp modelId="{A75D92C4-3ED7-4C26-81E6-7FB69B8B0912}">
      <dsp:nvSpPr>
        <dsp:cNvPr id="0" name=""/>
        <dsp:cNvSpPr/>
      </dsp:nvSpPr>
      <dsp:spPr>
        <a:xfrm>
          <a:off x="14162" y="1264935"/>
          <a:ext cx="1803856" cy="10823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 30,7</a:t>
          </a:r>
        </a:p>
      </dsp:txBody>
      <dsp:txXfrm>
        <a:off x="14162" y="1264935"/>
        <a:ext cx="1803856" cy="1082313"/>
      </dsp:txXfrm>
    </dsp:sp>
    <dsp:sp modelId="{3BFFA73A-3589-4EFA-AF45-99F2D261966B}">
      <dsp:nvSpPr>
        <dsp:cNvPr id="0" name=""/>
        <dsp:cNvSpPr/>
      </dsp:nvSpPr>
      <dsp:spPr>
        <a:xfrm>
          <a:off x="1998404" y="1264935"/>
          <a:ext cx="1803856" cy="10823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92,0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998404" y="1264935"/>
        <a:ext cx="1803856" cy="1082313"/>
      </dsp:txXfrm>
    </dsp:sp>
    <dsp:sp modelId="{3FDF47E2-4F33-4EF1-8EA0-E52DDB83D24B}">
      <dsp:nvSpPr>
        <dsp:cNvPr id="0" name=""/>
        <dsp:cNvSpPr/>
      </dsp:nvSpPr>
      <dsp:spPr>
        <a:xfrm>
          <a:off x="14162" y="2527635"/>
          <a:ext cx="1803856" cy="10823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Жилищно-коммунальное хозяйство 650,4</a:t>
          </a:r>
        </a:p>
      </dsp:txBody>
      <dsp:txXfrm>
        <a:off x="14162" y="2527635"/>
        <a:ext cx="1803856" cy="1082313"/>
      </dsp:txXfrm>
    </dsp:sp>
    <dsp:sp modelId="{AAB32017-201D-4803-9D26-2DA4BF2B808B}">
      <dsp:nvSpPr>
        <dsp:cNvPr id="0" name=""/>
        <dsp:cNvSpPr/>
      </dsp:nvSpPr>
      <dsp:spPr>
        <a:xfrm>
          <a:off x="1998404" y="2527635"/>
          <a:ext cx="1803856" cy="10823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Культура, кинематография 4251,8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998404" y="2527635"/>
        <a:ext cx="1803856" cy="1082313"/>
      </dsp:txXfrm>
    </dsp:sp>
    <dsp:sp modelId="{0C3E2F49-BBA6-456F-B747-33175FDD0C38}">
      <dsp:nvSpPr>
        <dsp:cNvPr id="0" name=""/>
        <dsp:cNvSpPr/>
      </dsp:nvSpPr>
      <dsp:spPr>
        <a:xfrm>
          <a:off x="1006283" y="3790334"/>
          <a:ext cx="1803856" cy="10823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Социальная политика 229,2</a:t>
          </a:r>
          <a:endParaRPr lang="ru-RU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006283" y="3790334"/>
        <a:ext cx="1803856" cy="1082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0.72174</cdr:x>
      <cdr:y>0.08824</cdr:y>
    </cdr:from>
    <cdr:to>
      <cdr:x>0.84779</cdr:x>
      <cdr:y>0.16367</cdr:y>
    </cdr:to>
    <cdr:sp macro="" textlink="">
      <cdr:nvSpPr>
        <cdr:cNvPr id="4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6664" y="432048"/>
          <a:ext cx="1043810" cy="369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58195,8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0.42609</cdr:x>
      <cdr:y>0.22059</cdr:y>
    </cdr:from>
    <cdr:to>
      <cdr:x>0.55214</cdr:x>
      <cdr:y>0.29602</cdr:y>
    </cdr:to>
    <cdr:sp macro="" textlink="">
      <cdr:nvSpPr>
        <cdr:cNvPr id="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8392" y="1080120"/>
          <a:ext cx="1043810" cy="369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51073,2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0.74737</cdr:y>
    </cdr:from>
    <cdr:to>
      <cdr:x>1</cdr:x>
      <cdr:y>0.77187</cdr:y>
    </cdr:to>
    <cdr:sp macro="" textlink="">
      <cdr:nvSpPr>
        <cdr:cNvPr id="15" name="Заголовок 2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392488"/>
          <a:ext cx="8784976" cy="1440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anchor="ctr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>
              <a:solidFill>
                <a:srgbClr val="1F497D"/>
              </a:solidFill>
              <a:latin typeface="Trebuchet MS"/>
            </a:defRPr>
          </a:lvl1pPr>
        </a:lstStyle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79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202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15.01.2018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1/15/2018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2.xm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Дегтевского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Дегтевского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физических лиц в бюджет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Дегтевского сельского поселения Миллеровского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083136"/>
              </p:ext>
            </p:extLst>
          </p:nvPr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332656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Дегтевского сельского поселения Миллеровского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199406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64087" y="260648"/>
            <a:ext cx="33843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3347864" y="3356992"/>
            <a:ext cx="576064" cy="144016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5220072" y="3573016"/>
            <a:ext cx="864096" cy="144016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 rot="11577428" flipV="1">
            <a:off x="3298437" y="3098040"/>
            <a:ext cx="9366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93,1%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 rot="11302572" flipV="1">
            <a:off x="5382014" y="3272662"/>
            <a:ext cx="8419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102,3</a:t>
            </a:r>
            <a:r>
              <a:rPr lang="ru-RU" sz="1400" dirty="0" smtClean="0">
                <a:solidFill>
                  <a:prstClr val="black"/>
                </a:solidFill>
              </a:rPr>
              <a:t>%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336505"/>
              </p:ext>
            </p:extLst>
          </p:nvPr>
        </p:nvGraphicFramePr>
        <p:xfrm>
          <a:off x="107505" y="1916832"/>
          <a:ext cx="5400599" cy="36280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4450,2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4257,7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4252,6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189,5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191,6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198,5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92,0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650,4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315,2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315,2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4251,8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4204,5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4720,8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229,2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245,2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229,2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бюджета </a:t>
            </a: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Дегтевского сельского поселения Миллеровского </a:t>
            </a: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района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06487794"/>
              </p:ext>
            </p:extLst>
          </p:nvPr>
        </p:nvGraphicFramePr>
        <p:xfrm>
          <a:off x="5004048" y="1844824"/>
          <a:ext cx="453650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2018 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4319,0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тыс. 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рублей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28.12.2017 № 895);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муниципальных районов из областного бюджета бюджету </a:t>
            </a:r>
            <a:r>
              <a:rPr lang="ru-RU" dirty="0" smtClean="0">
                <a:latin typeface="+mn-lt"/>
              </a:rPr>
              <a:t>Дегтевского сельского поселения Миллеровского </a:t>
            </a:r>
            <a:r>
              <a:rPr lang="ru-RU" dirty="0" smtClean="0">
                <a:latin typeface="+mn-lt"/>
              </a:rPr>
              <a:t>района от 07.06.2017 № </a:t>
            </a:r>
            <a:r>
              <a:rPr lang="ru-RU" dirty="0" smtClean="0">
                <a:latin typeface="+mn-lt"/>
              </a:rPr>
              <a:t>22/3д.</a:t>
            </a:r>
            <a:endParaRPr lang="ru-RU" dirty="0" smtClean="0">
              <a:latin typeface="Georgia"/>
              <a:cs typeface="+mn-cs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ovorova\Pictures\2018-2020\9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391968" cy="159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29" name="Диаграмма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7080324"/>
              </p:ext>
            </p:extLst>
          </p:nvPr>
        </p:nvGraphicFramePr>
        <p:xfrm>
          <a:off x="107504" y="1556792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бюджета Дегтевского сельского поселения 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Миллеровского района по разделу 08 </a:t>
            </a:r>
            <a:b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</a:b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331640" y="2780928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49314,7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184482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тыс. рублей</a:t>
            </a:r>
            <a:endParaRPr lang="ru-RU" b="0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Дегтевского сельского поселения Миллеровского 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района на 2018-2020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709549"/>
              </p:ext>
            </p:extLst>
          </p:nvPr>
        </p:nvGraphicFramePr>
        <p:xfrm>
          <a:off x="323527" y="1527996"/>
          <a:ext cx="8352929" cy="346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553"/>
                <a:gridCol w="1768856"/>
                <a:gridCol w="1867126"/>
                <a:gridCol w="1965394"/>
              </a:tblGrid>
              <a:tr h="689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333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3444,7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2526,3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2774,4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2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211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2595,3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1518,6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1366,7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1211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189,7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198,7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21842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659,7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815,9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1209,0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80831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157192"/>
            <a:ext cx="280831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229200"/>
            <a:ext cx="273630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Дегтевского сельского поселения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на 2018-2020 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121330"/>
              </p:ext>
            </p:extLst>
          </p:nvPr>
        </p:nvGraphicFramePr>
        <p:xfrm>
          <a:off x="467544" y="2348880"/>
          <a:ext cx="8424936" cy="2911436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01.01.2019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01.01.2020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1. Бюджетные кредиты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80112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Дегтевского сельского поселения Миллеровского района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Дегтевского сельского поселения Миллеровского района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АДСП от 26.09.2017 № 113)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Дегтевского сельского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Областного закона «Об областном бюджете на 2018 год и на плановый период 2019 и 2020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0" y="2924944"/>
            <a:ext cx="9144000" cy="172819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Дегтевского сельского поселения Миллеровского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40070" y="36342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Дегтевского сельского поселения Миллеровского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37567" y="1659635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52438" y="2492896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7524" y="3610471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2527" y="1340768"/>
            <a:ext cx="130368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2527" y="2305966"/>
            <a:ext cx="1368700" cy="1209589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2527" y="3389923"/>
            <a:ext cx="1440617" cy="127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Дегтевского сельского поселения Миллеровского района на 2018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8002615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628800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352227322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491480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Дегтевского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Дегтевского сельского поселения Миллеровского района 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77961"/>
              </p:ext>
            </p:extLst>
          </p:nvPr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1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9893,8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9020,5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9434,7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6449,1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6494,2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660,3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Безвозмезд-ные поступления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3444,7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2526,3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2774,3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9893,8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9214,2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9716,3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-193,7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-281,6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Дегтевского сельского поселения Миллеровского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2018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228619208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9893,8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9893,8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97280164"/>
              </p:ext>
            </p:extLst>
          </p:nvPr>
        </p:nvGraphicFramePr>
        <p:xfrm>
          <a:off x="5148064" y="1810707"/>
          <a:ext cx="3816424" cy="487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Дегтевского сельского поселения Миллеровского 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4757532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2123728" y="2276872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9893,8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31812" name="Text Box 36"/>
          <p:cNvSpPr txBox="1">
            <a:spLocks noChangeArrowheads="1"/>
          </p:cNvSpPr>
          <p:nvPr/>
        </p:nvSpPr>
        <p:spPr bwMode="auto">
          <a:xfrm>
            <a:off x="6876256" y="2276872"/>
            <a:ext cx="1945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9434,7</a:t>
            </a:r>
            <a:endParaRPr lang="ru-RU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5508526" y="260648"/>
            <a:ext cx="33119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716016" y="2204864"/>
            <a:ext cx="1585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9020,5</a:t>
            </a:r>
            <a:endParaRPr lang="ru-RU" dirty="0" smtClean="0"/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5508104" y="2780928"/>
            <a:ext cx="1008112" cy="720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691417">
            <a:off x="3654826" y="2360678"/>
            <a:ext cx="86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91,2%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419872" y="2564904"/>
            <a:ext cx="1008112" cy="144016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 rot="202223">
            <a:off x="5875609" y="2587702"/>
            <a:ext cx="7836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104,6%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98159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2627784" y="2276872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20,5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3508233" y="1484784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3,1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5940152" y="2780928"/>
            <a:ext cx="115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2527576" y="3573016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15,3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347864" y="4365104"/>
            <a:ext cx="1027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0,8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Дегтевского сельского поселения миллеровского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Налог на имущество физических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лиц – 145,7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7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055497" cy="324722"/>
              <a:chOff x="395536" y="5013176"/>
              <a:chExt cx="4055497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76746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991,6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416474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Единый сельскохозяйственный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-1322,4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Государственная пошлина–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49,0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202,2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3782" y="6115801"/>
            <a:ext cx="147319" cy="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46164" y="6007662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Земельный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– 3738,2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3539140" y="2084337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2,3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18052</TotalTime>
  <Words>959</Words>
  <Application>Microsoft Office PowerPoint</Application>
  <PresentationFormat>Экран (4:3)</PresentationFormat>
  <Paragraphs>254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10195094</vt:lpstr>
      <vt:lpstr>1_Городская</vt:lpstr>
      <vt:lpstr>3_Городская</vt:lpstr>
      <vt:lpstr>19_Городская</vt:lpstr>
      <vt:lpstr>Аспект</vt:lpstr>
      <vt:lpstr>Администрация Дегтевского сельского поселения   </vt:lpstr>
      <vt:lpstr>Презентация PowerPoint</vt:lpstr>
      <vt:lpstr>Презентация PowerPoint</vt:lpstr>
      <vt:lpstr>Бюджет Дегтевского сельского поселения Миллеровского района на 2018 год  и на плановый период 2019 и 2020 годов  </vt:lpstr>
      <vt:lpstr>Презентация PowerPoint</vt:lpstr>
      <vt:lpstr>Основные характеристики бюджета Дегтевского сельского поселения Миллеровского района на 2018 год и на плановый период 2019 и 2020 годов</vt:lpstr>
      <vt:lpstr>Основные параметры бюджета Дегтевского сельского поселения Миллеровского района на 2018 год</vt:lpstr>
      <vt:lpstr>Динамика доходов бюджета Дегтевского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Дегтевского сельского поселения Миллеровского района</vt:lpstr>
      <vt:lpstr>Динамика расходов  бюджета Дегтевского сельского поселения Миллеровского района</vt:lpstr>
      <vt:lpstr>Презентация PowerPoint</vt:lpstr>
      <vt:lpstr>Расходы на обеспечение деятельности аппарата управления в 2018 году составят  4319,0 тыс. рублей</vt:lpstr>
      <vt:lpstr>Динамика расходов бюджета Дегтевского сельского поселения Миллеровского района по разделу 08  «Культура, кинематография»</vt:lpstr>
      <vt:lpstr>Объемы межбюджетных трансфертов бюджету Дегтевского сельского поселения Миллеровского района на 2018-2020 годы </vt:lpstr>
      <vt:lpstr>Структура муниципального долга  Дегтевского сельского поселения на 2018-2020 годы                                                                          (тыс. рублей)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Экономист</cp:lastModifiedBy>
  <cp:revision>1854</cp:revision>
  <dcterms:created xsi:type="dcterms:W3CDTF">2011-10-21T12:19:44Z</dcterms:created>
  <dcterms:modified xsi:type="dcterms:W3CDTF">2018-01-15T10:55:09Z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