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</p:sldMasterIdLst>
  <p:notesMasterIdLst>
    <p:notesMasterId r:id="rId21"/>
  </p:notesMasterIdLst>
  <p:handoutMasterIdLst>
    <p:handoutMasterId r:id="rId22"/>
  </p:handoutMasterIdLst>
  <p:sldIdLst>
    <p:sldId id="896" r:id="rId3"/>
    <p:sldId id="897" r:id="rId4"/>
    <p:sldId id="1202" r:id="rId5"/>
    <p:sldId id="1166" r:id="rId6"/>
    <p:sldId id="1204" r:id="rId7"/>
    <p:sldId id="1170" r:id="rId8"/>
    <p:sldId id="904" r:id="rId9"/>
    <p:sldId id="1201" r:id="rId10"/>
    <p:sldId id="1572" r:id="rId11"/>
    <p:sldId id="1368" r:id="rId12"/>
    <p:sldId id="1592" r:id="rId13"/>
    <p:sldId id="1593" r:id="rId14"/>
    <p:sldId id="1502" r:id="rId15"/>
    <p:sldId id="1594" r:id="rId16"/>
    <p:sldId id="1597" r:id="rId17"/>
    <p:sldId id="1605" r:id="rId18"/>
    <p:sldId id="1500" r:id="rId19"/>
    <p:sldId id="1607" r:id="rId20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5632" autoAdjust="0"/>
  </p:normalViewPr>
  <p:slideViewPr>
    <p:cSldViewPr>
      <p:cViewPr>
        <p:scale>
          <a:sx n="100" d="100"/>
          <a:sy n="100" d="100"/>
        </p:scale>
        <p:origin x="-199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28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466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0.14323327275533793"/>
                  <c:y val="-5.4586842078115814E-3"/>
                </c:manualLayout>
              </c:layout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6706.7</c:v>
                </c:pt>
                <c:pt idx="1">
                  <c:v>6303.3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15887.4</c:v>
                </c:pt>
                <c:pt idx="1">
                  <c:v>26651.3</c:v>
                </c:pt>
              </c:numCache>
            </c:numRef>
          </c:val>
        </c:ser>
        <c:shape val="box"/>
        <c:axId val="188645760"/>
        <c:axId val="188647296"/>
        <c:axId val="0"/>
      </c:bar3DChart>
      <c:catAx>
        <c:axId val="188645760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8647296"/>
        <c:crosses val="autoZero"/>
        <c:auto val="1"/>
        <c:lblAlgn val="ctr"/>
        <c:lblOffset val="100"/>
        <c:tickLblSkip val="1"/>
        <c:tickMarkSkip val="1"/>
      </c:catAx>
      <c:valAx>
        <c:axId val="188647296"/>
        <c:scaling>
          <c:orientation val="minMax"/>
          <c:min val="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864576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551"/>
          <c:h val="9.5914669160755764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041011316248E-3"/>
          <c:y val="0"/>
          <c:w val="0.990576168396692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3,2 %</a:t>
                    </a:r>
                    <a:r>
                      <a:rPr lang="en-US" dirty="0" smtClean="0"/>
                      <a:t>16,7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452E-3"/>
                  <c:y val="-4.3062832199931178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689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83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16.656354607903797</c:v>
                </c:pt>
                <c:pt idx="1">
                  <c:v>59.736963178017859</c:v>
                </c:pt>
                <c:pt idx="2">
                  <c:v>0.42993352688274394</c:v>
                </c:pt>
                <c:pt idx="3">
                  <c:v>18.602954008217914</c:v>
                </c:pt>
                <c:pt idx="4">
                  <c:v>0.81068646581949133</c:v>
                </c:pt>
                <c:pt idx="5">
                  <c:v>2.9159329240239238</c:v>
                </c:pt>
                <c:pt idx="6">
                  <c:v>0.84717528913426299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69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Проект 2019 год</c:v>
                </c:pt>
                <c:pt idx="2">
                  <c:v>Проект 2020 год</c:v>
                </c:pt>
                <c:pt idx="3">
                  <c:v>Проект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991.6</c:v>
                </c:pt>
                <c:pt idx="1">
                  <c:v>1049.9000000000001</c:v>
                </c:pt>
                <c:pt idx="2">
                  <c:v>1112.9000000000001</c:v>
                </c:pt>
                <c:pt idx="3">
                  <c:v>1168.5999999999999</c:v>
                </c:pt>
              </c:numCache>
            </c:numRef>
          </c:val>
          <c:shape val="cylinder"/>
        </c:ser>
        <c:shape val="box"/>
        <c:axId val="58715520"/>
        <c:axId val="59898496"/>
        <c:axId val="0"/>
      </c:bar3DChart>
      <c:catAx>
        <c:axId val="58715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9898496"/>
        <c:crosses val="autoZero"/>
        <c:auto val="1"/>
        <c:lblAlgn val="ctr"/>
        <c:lblOffset val="100"/>
      </c:catAx>
      <c:valAx>
        <c:axId val="59898496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58715520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57798115515E-2"/>
          <c:y val="3.764007467156593E-2"/>
          <c:w val="0.954943442201890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-0.15693014681032388"/>
                  <c:y val="-0.23933227128998827"/>
                </c:manualLayout>
              </c:layout>
              <c:showVal val="1"/>
            </c:dLbl>
            <c:dLbl>
              <c:idx val="1"/>
              <c:layout>
                <c:manualLayout>
                  <c:x val="0.20789891244102646"/>
                  <c:y val="-0.1892394703223170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 2019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14432.1</c:v>
                </c:pt>
                <c:pt idx="1">
                  <c:v>32954.6</c:v>
                </c:pt>
              </c:numCache>
            </c:numRef>
          </c:val>
        </c:ser>
        <c:gapWidth val="124"/>
        <c:gapDepth val="165"/>
        <c:shape val="box"/>
        <c:axId val="59491072"/>
        <c:axId val="59492608"/>
        <c:axId val="0"/>
      </c:bar3DChart>
      <c:catAx>
        <c:axId val="594910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59492608"/>
        <c:crosses val="autoZero"/>
        <c:auto val="1"/>
        <c:lblAlgn val="ctr"/>
        <c:lblOffset val="100"/>
        <c:tickLblSkip val="1"/>
        <c:tickMarkSkip val="1"/>
      </c:catAx>
      <c:valAx>
        <c:axId val="5949260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59491072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-5.2002649544342743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6.2370961955065557E-2"/>
                  <c:y val="-3.4166093767582978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49,6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529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3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Sheet1!$B$1:$H$2</c:f>
              <c:multiLvlStrCache>
                <c:ptCount val="7"/>
                <c:lvl>
                  <c:pt idx="0">
                    <c:v>4 114,5</c:v>
                  </c:pt>
                  <c:pt idx="1">
                    <c:v>23,2</c:v>
                  </c:pt>
                  <c:pt idx="2">
                    <c:v>16,8</c:v>
                  </c:pt>
                  <c:pt idx="3">
                    <c:v>16 368,4</c:v>
                  </c:pt>
                  <c:pt idx="4">
                    <c:v>208,2</c:v>
                  </c:pt>
                  <c:pt idx="5">
                    <c:v>11 994,3</c:v>
                  </c:pt>
                  <c:pt idx="6">
                    <c:v>229,2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Sheet1!$B$2:$H$2</c:f>
              <c:numCache>
                <c:formatCode>#,##0.0</c:formatCode>
                <c:ptCount val="7"/>
                <c:pt idx="0">
                  <c:v>4114.5</c:v>
                </c:pt>
                <c:pt idx="1">
                  <c:v>23.2</c:v>
                </c:pt>
                <c:pt idx="2">
                  <c:v>16.8</c:v>
                </c:pt>
                <c:pt idx="3">
                  <c:v>16368.4</c:v>
                </c:pt>
                <c:pt idx="4">
                  <c:v>208.2</c:v>
                </c:pt>
                <c:pt idx="5">
                  <c:v>11994.3</c:v>
                </c:pt>
                <c:pt idx="6">
                  <c:v>229.2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Sheet1!$B$1:$H$2</c:f>
              <c:multiLvlStrCache>
                <c:ptCount val="7"/>
                <c:lvl>
                  <c:pt idx="0">
                    <c:v>4 114,5</c:v>
                  </c:pt>
                  <c:pt idx="1">
                    <c:v>23,2</c:v>
                  </c:pt>
                  <c:pt idx="2">
                    <c:v>16,8</c:v>
                  </c:pt>
                  <c:pt idx="3">
                    <c:v>16 368,4</c:v>
                  </c:pt>
                  <c:pt idx="4">
                    <c:v>208,2</c:v>
                  </c:pt>
                  <c:pt idx="5">
                    <c:v>11 994,3</c:v>
                  </c:pt>
                  <c:pt idx="6">
                    <c:v>229,2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Sheet1!$B$3:$H$3</c:f>
              <c:numCache>
                <c:formatCode>#,##0.00</c:formatCode>
                <c:ptCount val="7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9377699410046891"/>
          <c:y val="0"/>
          <c:w val="0.40453818799475016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611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545E-2"/>
                  <c:y val="4.5444461143196793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13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- 3592,5</c:v>
                </c:pt>
                <c:pt idx="1">
                  <c:v>Расходы на софинансирование повышения з/п работникам муниципальных учреждений культуры - 642</c:v>
                </c:pt>
                <c:pt idx="2">
                  <c:v>Расходы на капитальный ремонт - 7759,8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3592.5</c:v>
                </c:pt>
                <c:pt idx="1">
                  <c:v>642</c:v>
                </c:pt>
                <c:pt idx="2" formatCode="General">
                  <c:v>7759.8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377"/>
          <c:y val="9.0006333598128027E-2"/>
          <c:w val="0.33750000000000102"/>
          <c:h val="0.85175086416042434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Дегтевского сельского поселения Миллеровского района до 2020 года,  утвержденный распоряжением Администрации Дегтевского сельского поселения от 25.09.2018 № 49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Дегтевского сельского поселения Миллеровского района и сокращению  муниципального долга Дегтевского сельского поселения до 2020 года,                                                                          утвержденный распоряжением Администрации Дегтевского сельского поселения от 16.10.2018 № 62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1049,9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26651,3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1172,6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51,1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237,2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3701,3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64,1</a:t>
          </a:r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Штрафы, санкции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27,1</a:t>
          </a:r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Y="-2480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83046" custScaleY="114626" custLinFactNeighborX="-10547" custLinFactNeighborY="-118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ScaleY="111826" custLinFactY="200000" custLinFactNeighborX="-991" custLinFactNeighborY="268621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82411" custLinFactY="200000" custLinFactNeighborX="1524" custLinFactNeighborY="24299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87535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3365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42772" custLinFactNeighborX="-991" custLinFactNeighborY="100000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2015" custLinFactNeighborY="19183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108477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Общегосударственные</a:t>
          </a:r>
          <a:r>
            <a:rPr lang="ru-RU" sz="14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вопросы 4114,5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оборона 208,2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</a:t>
          </a:r>
          <a:r>
            <a:rPr lang="ru-RU" sz="1400" baseline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безопасность и правоохранительная деятельность 23,2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</a:t>
          </a:r>
          <a:r>
            <a:rPr lang="ru-RU" sz="14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экономика 16,8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16368,4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11994,3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 229,2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05C6541A-0D80-4FA1-A37E-966885D675EA}" type="pres">
      <dgm:prSet presAssocID="{227A101D-8088-4F21-A936-43AB877355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02F40-6654-4934-A664-4ED0B0815C0A}" type="pres">
      <dgm:prSet presAssocID="{68068276-3353-4C66-B853-CC5F797C3845}" presName="linNode" presStyleCnt="0"/>
      <dgm:spPr/>
    </dgm:pt>
    <dgm:pt modelId="{C6FC502E-2D41-49DC-9878-DDD8DD253C61}" type="pres">
      <dgm:prSet presAssocID="{68068276-3353-4C66-B853-CC5F797C3845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EBDE-34BB-40A8-9779-6E3E9CD2D3E6}" type="pres">
      <dgm:prSet presAssocID="{4703BA0D-A422-491D-9631-D7CB8F56E314}" presName="sp" presStyleCnt="0"/>
      <dgm:spPr/>
    </dgm:pt>
    <dgm:pt modelId="{F807667B-48D1-4F41-A589-B48E5ED4F609}" type="pres">
      <dgm:prSet presAssocID="{E313B81E-1751-4C21-8155-E4E5788F26D3}" presName="linNode" presStyleCnt="0"/>
      <dgm:spPr/>
    </dgm:pt>
    <dgm:pt modelId="{06B4376C-F94B-4E7E-B282-9E3E95CC70A1}" type="pres">
      <dgm:prSet presAssocID="{E313B81E-1751-4C21-8155-E4E5788F26D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86E97-77C2-43CF-AEFF-5FB3C3A23FA0}" type="pres">
      <dgm:prSet presAssocID="{A953BF2A-CE73-464D-9553-D0EF45A6271B}" presName="sp" presStyleCnt="0"/>
      <dgm:spPr/>
    </dgm:pt>
    <dgm:pt modelId="{38732DE3-33F8-4386-AD7C-C29C63C12033}" type="pres">
      <dgm:prSet presAssocID="{C97DEE32-CB06-4791-BCBA-64AB4E8F81A7}" presName="linNode" presStyleCnt="0"/>
      <dgm:spPr/>
    </dgm:pt>
    <dgm:pt modelId="{C3DD030A-2DF0-4E77-A16F-FDE3CFA5DB43}" type="pres">
      <dgm:prSet presAssocID="{C97DEE32-CB06-4791-BCBA-64AB4E8F81A7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CC99D-24A0-4FBC-9837-A2897BCA0CE4}" type="pres">
      <dgm:prSet presAssocID="{09F77138-88E1-4648-8066-33468F18AA7B}" presName="sp" presStyleCnt="0"/>
      <dgm:spPr/>
    </dgm:pt>
    <dgm:pt modelId="{90346653-7D89-43C9-A02C-EA16777B9FFD}" type="pres">
      <dgm:prSet presAssocID="{0CB101B1-31FC-4497-B774-302BD4E2A2CB}" presName="linNode" presStyleCnt="0"/>
      <dgm:spPr/>
    </dgm:pt>
    <dgm:pt modelId="{1DD2557A-E6AC-4B66-9662-DC21DFACCAE8}" type="pres">
      <dgm:prSet presAssocID="{0CB101B1-31FC-4497-B774-302BD4E2A2CB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D46C2-7467-4F9F-B257-85A2CEF43273}" type="pres">
      <dgm:prSet presAssocID="{A20E049E-2BD9-47CC-87E7-27BD5E13D5CD}" presName="sp" presStyleCnt="0"/>
      <dgm:spPr/>
    </dgm:pt>
    <dgm:pt modelId="{723E846E-595C-4D9F-97BF-038A01277EA5}" type="pres">
      <dgm:prSet presAssocID="{8061A499-68BB-4517-AEA3-079F9BE298A5}" presName="linNode" presStyleCnt="0"/>
      <dgm:spPr/>
    </dgm:pt>
    <dgm:pt modelId="{3E7A4BFF-44F9-47A0-B21C-2857B4C12BE8}" type="pres">
      <dgm:prSet presAssocID="{8061A499-68BB-4517-AEA3-079F9BE298A5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427C2-0C72-4A1B-A5B2-7C996B460246}" type="pres">
      <dgm:prSet presAssocID="{2FF04357-4C60-47B2-ABA7-F34F2DD98536}" presName="sp" presStyleCnt="0"/>
      <dgm:spPr/>
    </dgm:pt>
    <dgm:pt modelId="{0395C2D0-0BCB-4D51-87E4-DE1898EF691C}" type="pres">
      <dgm:prSet presAssocID="{61D99D17-2746-4EA0-AD49-B2201E3298AB}" presName="linNode" presStyleCnt="0"/>
      <dgm:spPr/>
    </dgm:pt>
    <dgm:pt modelId="{A8AC9F21-6FBE-4320-8BD1-732A1CCC231D}" type="pres">
      <dgm:prSet presAssocID="{61D99D17-2746-4EA0-AD49-B2201E3298AB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4D051-9ED7-4D04-93D8-16A810F74BD1}" type="pres">
      <dgm:prSet presAssocID="{6560EDE6-CC5A-4C9D-8A2C-2654E990D14A}" presName="sp" presStyleCnt="0"/>
      <dgm:spPr/>
    </dgm:pt>
    <dgm:pt modelId="{C6B5910D-E6B1-45C6-A21D-FAD456D244E5}" type="pres">
      <dgm:prSet presAssocID="{AC7F4D8F-90E7-4113-8AA7-E045A737679F}" presName="linNode" presStyleCnt="0"/>
      <dgm:spPr/>
    </dgm:pt>
    <dgm:pt modelId="{4FE32562-1CED-4900-A1D2-C616772C1AD6}" type="pres">
      <dgm:prSet presAssocID="{AC7F4D8F-90E7-4113-8AA7-E045A737679F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B039E44D-66EC-4817-BE2F-D16343E6F8E5}" type="presOf" srcId="{61D99D17-2746-4EA0-AD49-B2201E3298AB}" destId="{A8AC9F21-6FBE-4320-8BD1-732A1CCC231D}" srcOrd="0" destOrd="0" presId="urn:microsoft.com/office/officeart/2005/8/layout/vList5"/>
    <dgm:cxn modelId="{2E4FC872-5E32-4C6E-AB77-37FED8AC76CF}" type="presOf" srcId="{E313B81E-1751-4C21-8155-E4E5788F26D3}" destId="{06B4376C-F94B-4E7E-B282-9E3E95CC70A1}" srcOrd="0" destOrd="0" presId="urn:microsoft.com/office/officeart/2005/8/layout/vList5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15F35A3A-9C41-4249-BAF3-BE502C3F0A16}" type="presOf" srcId="{C97DEE32-CB06-4791-BCBA-64AB4E8F81A7}" destId="{C3DD030A-2DF0-4E77-A16F-FDE3CFA5DB43}" srcOrd="0" destOrd="0" presId="urn:microsoft.com/office/officeart/2005/8/layout/vList5"/>
    <dgm:cxn modelId="{24FB8BFD-42CF-48EC-8D3E-42720F8E7F68}" type="presOf" srcId="{0CB101B1-31FC-4497-B774-302BD4E2A2CB}" destId="{1DD2557A-E6AC-4B66-9662-DC21DFACCAE8}" srcOrd="0" destOrd="0" presId="urn:microsoft.com/office/officeart/2005/8/layout/vList5"/>
    <dgm:cxn modelId="{1D5A141B-6222-4FD4-A86F-D4738EC98560}" type="presOf" srcId="{AC7F4D8F-90E7-4113-8AA7-E045A737679F}" destId="{4FE32562-1CED-4900-A1D2-C616772C1AD6}" srcOrd="0" destOrd="0" presId="urn:microsoft.com/office/officeart/2005/8/layout/vList5"/>
    <dgm:cxn modelId="{5294E09A-D579-4AFB-A775-81CDCA94686D}" type="presOf" srcId="{68068276-3353-4C66-B853-CC5F797C3845}" destId="{C6FC502E-2D41-49DC-9878-DDD8DD253C61}" srcOrd="0" destOrd="0" presId="urn:microsoft.com/office/officeart/2005/8/layout/vList5"/>
    <dgm:cxn modelId="{D51956B6-0393-43DD-A533-19BB4A2CD2AE}" type="presOf" srcId="{227A101D-8088-4F21-A936-43AB877355D2}" destId="{05C6541A-0D80-4FA1-A37E-966885D675EA}" srcOrd="0" destOrd="0" presId="urn:microsoft.com/office/officeart/2005/8/layout/vList5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8CB9B526-C7FF-4419-AD3A-6E9DD8CD8189}" type="presOf" srcId="{8061A499-68BB-4517-AEA3-079F9BE298A5}" destId="{3E7A4BFF-44F9-47A0-B21C-2857B4C12BE8}" srcOrd="0" destOrd="0" presId="urn:microsoft.com/office/officeart/2005/8/layout/vList5"/>
    <dgm:cxn modelId="{FC921646-1800-4FBF-AD9D-CCD7A9670C8D}" type="presParOf" srcId="{05C6541A-0D80-4FA1-A37E-966885D675EA}" destId="{F7B02F40-6654-4934-A664-4ED0B0815C0A}" srcOrd="0" destOrd="0" presId="urn:microsoft.com/office/officeart/2005/8/layout/vList5"/>
    <dgm:cxn modelId="{08DC690F-5C8B-4633-9A9B-9856D554605F}" type="presParOf" srcId="{F7B02F40-6654-4934-A664-4ED0B0815C0A}" destId="{C6FC502E-2D41-49DC-9878-DDD8DD253C61}" srcOrd="0" destOrd="0" presId="urn:microsoft.com/office/officeart/2005/8/layout/vList5"/>
    <dgm:cxn modelId="{A97D1CA5-7214-4C7E-9F2E-BEAB16ADCD03}" type="presParOf" srcId="{05C6541A-0D80-4FA1-A37E-966885D675EA}" destId="{4CAAEBDE-34BB-40A8-9779-6E3E9CD2D3E6}" srcOrd="1" destOrd="0" presId="urn:microsoft.com/office/officeart/2005/8/layout/vList5"/>
    <dgm:cxn modelId="{E7EC987D-9005-487A-AFB7-CD0F2364D161}" type="presParOf" srcId="{05C6541A-0D80-4FA1-A37E-966885D675EA}" destId="{F807667B-48D1-4F41-A589-B48E5ED4F609}" srcOrd="2" destOrd="0" presId="urn:microsoft.com/office/officeart/2005/8/layout/vList5"/>
    <dgm:cxn modelId="{2ACD4E6E-EF75-4C0C-8AB5-F98DE8AC4715}" type="presParOf" srcId="{F807667B-48D1-4F41-A589-B48E5ED4F609}" destId="{06B4376C-F94B-4E7E-B282-9E3E95CC70A1}" srcOrd="0" destOrd="0" presId="urn:microsoft.com/office/officeart/2005/8/layout/vList5"/>
    <dgm:cxn modelId="{FAEC08CC-D87E-490C-BB6E-F271DD7F6D06}" type="presParOf" srcId="{05C6541A-0D80-4FA1-A37E-966885D675EA}" destId="{C1386E97-77C2-43CF-AEFF-5FB3C3A23FA0}" srcOrd="3" destOrd="0" presId="urn:microsoft.com/office/officeart/2005/8/layout/vList5"/>
    <dgm:cxn modelId="{E5EF3FEB-AE1B-4A91-8BA4-91718583462A}" type="presParOf" srcId="{05C6541A-0D80-4FA1-A37E-966885D675EA}" destId="{38732DE3-33F8-4386-AD7C-C29C63C12033}" srcOrd="4" destOrd="0" presId="urn:microsoft.com/office/officeart/2005/8/layout/vList5"/>
    <dgm:cxn modelId="{CC37345A-C4F7-4834-BEB6-3E2658307552}" type="presParOf" srcId="{38732DE3-33F8-4386-AD7C-C29C63C12033}" destId="{C3DD030A-2DF0-4E77-A16F-FDE3CFA5DB43}" srcOrd="0" destOrd="0" presId="urn:microsoft.com/office/officeart/2005/8/layout/vList5"/>
    <dgm:cxn modelId="{9CF771B5-B30D-4601-9034-B1B142418B91}" type="presParOf" srcId="{05C6541A-0D80-4FA1-A37E-966885D675EA}" destId="{54ACC99D-24A0-4FBC-9837-A2897BCA0CE4}" srcOrd="5" destOrd="0" presId="urn:microsoft.com/office/officeart/2005/8/layout/vList5"/>
    <dgm:cxn modelId="{988628E5-2D58-4444-82B2-5D4C9F3E0650}" type="presParOf" srcId="{05C6541A-0D80-4FA1-A37E-966885D675EA}" destId="{90346653-7D89-43C9-A02C-EA16777B9FFD}" srcOrd="6" destOrd="0" presId="urn:microsoft.com/office/officeart/2005/8/layout/vList5"/>
    <dgm:cxn modelId="{63CCD861-C429-4573-BDCF-41986EF43048}" type="presParOf" srcId="{90346653-7D89-43C9-A02C-EA16777B9FFD}" destId="{1DD2557A-E6AC-4B66-9662-DC21DFACCAE8}" srcOrd="0" destOrd="0" presId="urn:microsoft.com/office/officeart/2005/8/layout/vList5"/>
    <dgm:cxn modelId="{074FFC86-A308-4925-BB04-265BDE11A72F}" type="presParOf" srcId="{05C6541A-0D80-4FA1-A37E-966885D675EA}" destId="{6E1D46C2-7467-4F9F-B257-85A2CEF43273}" srcOrd="7" destOrd="0" presId="urn:microsoft.com/office/officeart/2005/8/layout/vList5"/>
    <dgm:cxn modelId="{B35E046E-5B91-44D1-B342-3A0E9746DF1C}" type="presParOf" srcId="{05C6541A-0D80-4FA1-A37E-966885D675EA}" destId="{723E846E-595C-4D9F-97BF-038A01277EA5}" srcOrd="8" destOrd="0" presId="urn:microsoft.com/office/officeart/2005/8/layout/vList5"/>
    <dgm:cxn modelId="{A731C134-7EEF-461A-8C6C-27EB79220EF7}" type="presParOf" srcId="{723E846E-595C-4D9F-97BF-038A01277EA5}" destId="{3E7A4BFF-44F9-47A0-B21C-2857B4C12BE8}" srcOrd="0" destOrd="0" presId="urn:microsoft.com/office/officeart/2005/8/layout/vList5"/>
    <dgm:cxn modelId="{19FBDE61-B12E-4E3E-AD69-20D3BF3BD9DA}" type="presParOf" srcId="{05C6541A-0D80-4FA1-A37E-966885D675EA}" destId="{ADC427C2-0C72-4A1B-A5B2-7C996B460246}" srcOrd="9" destOrd="0" presId="urn:microsoft.com/office/officeart/2005/8/layout/vList5"/>
    <dgm:cxn modelId="{33110F33-A64D-44D8-9050-A752F509838C}" type="presParOf" srcId="{05C6541A-0D80-4FA1-A37E-966885D675EA}" destId="{0395C2D0-0BCB-4D51-87E4-DE1898EF691C}" srcOrd="10" destOrd="0" presId="urn:microsoft.com/office/officeart/2005/8/layout/vList5"/>
    <dgm:cxn modelId="{FF1C7995-8A01-4D6B-B9E8-9A89628E637A}" type="presParOf" srcId="{0395C2D0-0BCB-4D51-87E4-DE1898EF691C}" destId="{A8AC9F21-6FBE-4320-8BD1-732A1CCC231D}" srcOrd="0" destOrd="0" presId="urn:microsoft.com/office/officeart/2005/8/layout/vList5"/>
    <dgm:cxn modelId="{BCEEE11A-D5C3-4383-8435-8328EA00261B}" type="presParOf" srcId="{05C6541A-0D80-4FA1-A37E-966885D675EA}" destId="{E304D051-9ED7-4D04-93D8-16A810F74BD1}" srcOrd="11" destOrd="0" presId="urn:microsoft.com/office/officeart/2005/8/layout/vList5"/>
    <dgm:cxn modelId="{90BCD169-A6FD-463A-B2FB-42E0B96E535D}" type="presParOf" srcId="{05C6541A-0D80-4FA1-A37E-966885D675EA}" destId="{C6B5910D-E6B1-45C6-A21D-FAD456D244E5}" srcOrd="12" destOrd="0" presId="urn:microsoft.com/office/officeart/2005/8/layout/vList5"/>
    <dgm:cxn modelId="{049A2CB4-F1A0-4278-8AF6-F98D5D727422}" type="presParOf" srcId="{C6B5910D-E6B1-45C6-A21D-FAD456D244E5}" destId="{4FE32562-1CED-4900-A1D2-C616772C1AD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735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Дегтевского сельского поселения Миллеровского района до 2020 года,  утвержденный распоряжением Администрации Дегтевского сельского поселения от 25.09.2018 № 49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1329" y="-2562545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Дегтевского сельского поселения Миллеровского района и сокращению  муниципального долга Дегтевского сельского поселения до 2020 года,                                                                          утвержденный распоряжением Администрации Дегтевского сельского поселения от 16.10.2018 № 62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6103"/>
          <a:ext cx="3816424" cy="632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1049,9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5723" y="16103"/>
        <a:ext cx="3000700" cy="632630"/>
      </dsp:txXfrm>
    </dsp:sp>
    <dsp:sp modelId="{DC3D1057-3911-49DC-8B4B-4F8305BF098A}">
      <dsp:nvSpPr>
        <dsp:cNvPr id="0" name=""/>
        <dsp:cNvSpPr/>
      </dsp:nvSpPr>
      <dsp:spPr>
        <a:xfrm>
          <a:off x="8874" y="68041"/>
          <a:ext cx="708152" cy="5308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672063"/>
          <a:ext cx="3816424" cy="554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64,1</a:t>
          </a:r>
        </a:p>
      </dsp:txBody>
      <dsp:txXfrm>
        <a:off x="815723" y="672063"/>
        <a:ext cx="3000700" cy="554821"/>
      </dsp:txXfrm>
    </dsp:sp>
    <dsp:sp modelId="{10414709-A3FF-419B-8BA0-6B96893FDF2B}">
      <dsp:nvSpPr>
        <dsp:cNvPr id="0" name=""/>
        <dsp:cNvSpPr/>
      </dsp:nvSpPr>
      <dsp:spPr>
        <a:xfrm>
          <a:off x="42084" y="677016"/>
          <a:ext cx="668629" cy="5119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37137"/>
          <a:ext cx="3816424" cy="599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3701,3</a:t>
          </a:r>
        </a:p>
      </dsp:txBody>
      <dsp:txXfrm>
        <a:off x="815723" y="1237137"/>
        <a:ext cx="3000700" cy="599971"/>
      </dsp:txXfrm>
    </dsp:sp>
    <dsp:sp modelId="{B43CAF5A-DF0E-47F1-8B84-50B2394B9328}">
      <dsp:nvSpPr>
        <dsp:cNvPr id="0" name=""/>
        <dsp:cNvSpPr/>
      </dsp:nvSpPr>
      <dsp:spPr>
        <a:xfrm>
          <a:off x="36638" y="1302253"/>
          <a:ext cx="633877" cy="4808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4345599"/>
          <a:ext cx="3816424" cy="586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26651,3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5723" y="4345599"/>
        <a:ext cx="3000700" cy="586400"/>
      </dsp:txXfrm>
    </dsp:sp>
    <dsp:sp modelId="{7DE197FE-AADA-44C3-8B2B-CF16D12E116A}">
      <dsp:nvSpPr>
        <dsp:cNvPr id="0" name=""/>
        <dsp:cNvSpPr/>
      </dsp:nvSpPr>
      <dsp:spPr>
        <a:xfrm>
          <a:off x="110547" y="3923490"/>
          <a:ext cx="670331" cy="3457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636425"/>
          <a:ext cx="3816424" cy="45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51,1</a:t>
          </a:r>
        </a:p>
      </dsp:txBody>
      <dsp:txXfrm>
        <a:off x="815723" y="2636425"/>
        <a:ext cx="3000700" cy="459021"/>
      </dsp:txXfrm>
    </dsp:sp>
    <dsp:sp modelId="{0EECD78B-C0A7-434E-9ADD-45852886C17A}">
      <dsp:nvSpPr>
        <dsp:cNvPr id="0" name=""/>
        <dsp:cNvSpPr/>
      </dsp:nvSpPr>
      <dsp:spPr>
        <a:xfrm>
          <a:off x="0" y="2637295"/>
          <a:ext cx="668629" cy="3916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843714"/>
          <a:ext cx="3816424" cy="524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Штрафы, санкции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27,1</a:t>
          </a:r>
        </a:p>
      </dsp:txBody>
      <dsp:txXfrm>
        <a:off x="815723" y="3843714"/>
        <a:ext cx="3000700" cy="524386"/>
      </dsp:txXfrm>
    </dsp:sp>
    <dsp:sp modelId="{59208E79-B8A7-477C-B741-F3EAF6407C81}">
      <dsp:nvSpPr>
        <dsp:cNvPr id="0" name=""/>
        <dsp:cNvSpPr/>
      </dsp:nvSpPr>
      <dsp:spPr>
        <a:xfrm>
          <a:off x="37058" y="4371733"/>
          <a:ext cx="763284" cy="4195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14633"/>
          <a:ext cx="3816424" cy="636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1172,6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5723" y="1914633"/>
        <a:ext cx="3000700" cy="636484"/>
      </dsp:txXfrm>
    </dsp:sp>
    <dsp:sp modelId="{844F59AA-F0BE-4A71-B9FB-41A33D108C7D}">
      <dsp:nvSpPr>
        <dsp:cNvPr id="0" name=""/>
        <dsp:cNvSpPr/>
      </dsp:nvSpPr>
      <dsp:spPr>
        <a:xfrm>
          <a:off x="0" y="1938747"/>
          <a:ext cx="668629" cy="5812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163485"/>
          <a:ext cx="3816424" cy="56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237,2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5723" y="3163485"/>
        <a:ext cx="3000700" cy="568838"/>
      </dsp:txXfrm>
    </dsp:sp>
    <dsp:sp modelId="{0B0E7E74-22FC-4D83-A5A8-B863E1A0FD16}">
      <dsp:nvSpPr>
        <dsp:cNvPr id="0" name=""/>
        <dsp:cNvSpPr/>
      </dsp:nvSpPr>
      <dsp:spPr>
        <a:xfrm>
          <a:off x="0" y="3290840"/>
          <a:ext cx="668614" cy="3144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C502E-2D41-49DC-9878-DDD8DD253C61}">
      <dsp:nvSpPr>
        <dsp:cNvPr id="0" name=""/>
        <dsp:cNvSpPr/>
      </dsp:nvSpPr>
      <dsp:spPr>
        <a:xfrm>
          <a:off x="2628918" y="424"/>
          <a:ext cx="2957533" cy="6805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Общегосударственные</a:t>
          </a:r>
          <a:r>
            <a:rPr lang="ru-RU" sz="1400" b="1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вопросы 4114,5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28918" y="424"/>
        <a:ext cx="2957533" cy="680507"/>
      </dsp:txXfrm>
    </dsp:sp>
    <dsp:sp modelId="{06B4376C-F94B-4E7E-B282-9E3E95CC70A1}">
      <dsp:nvSpPr>
        <dsp:cNvPr id="0" name=""/>
        <dsp:cNvSpPr/>
      </dsp:nvSpPr>
      <dsp:spPr>
        <a:xfrm>
          <a:off x="2628918" y="714957"/>
          <a:ext cx="2957533" cy="6805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оборона 208,2</a:t>
          </a:r>
        </a:p>
      </dsp:txBody>
      <dsp:txXfrm>
        <a:off x="2628918" y="714957"/>
        <a:ext cx="2957533" cy="680507"/>
      </dsp:txXfrm>
    </dsp:sp>
    <dsp:sp modelId="{C3DD030A-2DF0-4E77-A16F-FDE3CFA5DB43}">
      <dsp:nvSpPr>
        <dsp:cNvPr id="0" name=""/>
        <dsp:cNvSpPr/>
      </dsp:nvSpPr>
      <dsp:spPr>
        <a:xfrm>
          <a:off x="2628918" y="1429489"/>
          <a:ext cx="2957533" cy="6805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</a:t>
          </a:r>
          <a:r>
            <a:rPr lang="ru-RU" sz="1400" kern="1200" baseline="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безопасность и правоохранительная деятельность 23,2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2628918" y="1429489"/>
        <a:ext cx="2957533" cy="680507"/>
      </dsp:txXfrm>
    </dsp:sp>
    <dsp:sp modelId="{1DD2557A-E6AC-4B66-9662-DC21DFACCAE8}">
      <dsp:nvSpPr>
        <dsp:cNvPr id="0" name=""/>
        <dsp:cNvSpPr/>
      </dsp:nvSpPr>
      <dsp:spPr>
        <a:xfrm>
          <a:off x="2628918" y="2144022"/>
          <a:ext cx="2957533" cy="68050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</a:t>
          </a:r>
          <a:r>
            <a:rPr lang="ru-RU" sz="1400" b="1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экономика 16,8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28918" y="2144022"/>
        <a:ext cx="2957533" cy="680507"/>
      </dsp:txXfrm>
    </dsp:sp>
    <dsp:sp modelId="{3E7A4BFF-44F9-47A0-B21C-2857B4C12BE8}">
      <dsp:nvSpPr>
        <dsp:cNvPr id="0" name=""/>
        <dsp:cNvSpPr/>
      </dsp:nvSpPr>
      <dsp:spPr>
        <a:xfrm>
          <a:off x="2628918" y="2858554"/>
          <a:ext cx="2957533" cy="68050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16368,4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28918" y="2858554"/>
        <a:ext cx="2957533" cy="680507"/>
      </dsp:txXfrm>
    </dsp:sp>
    <dsp:sp modelId="{A8AC9F21-6FBE-4320-8BD1-732A1CCC231D}">
      <dsp:nvSpPr>
        <dsp:cNvPr id="0" name=""/>
        <dsp:cNvSpPr/>
      </dsp:nvSpPr>
      <dsp:spPr>
        <a:xfrm>
          <a:off x="2628918" y="3573087"/>
          <a:ext cx="2957533" cy="6805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11994,3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628918" y="3573087"/>
        <a:ext cx="2957533" cy="680507"/>
      </dsp:txXfrm>
    </dsp:sp>
    <dsp:sp modelId="{4FE32562-1CED-4900-A1D2-C616772C1AD6}">
      <dsp:nvSpPr>
        <dsp:cNvPr id="0" name=""/>
        <dsp:cNvSpPr/>
      </dsp:nvSpPr>
      <dsp:spPr>
        <a:xfrm>
          <a:off x="2628918" y="4287620"/>
          <a:ext cx="2957533" cy="6805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22860" bIns="1143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 229,2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2628918" y="4287620"/>
        <a:ext cx="2957533" cy="680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0.58112</cdr:x>
      <cdr:y>0.0412</cdr:y>
    </cdr:from>
    <cdr:to>
      <cdr:x>0.86461</cdr:x>
      <cdr:y>0.10561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13772" y="23027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11994,3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15.01.2019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409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85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chemeClr val="bg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Дегтевского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Дегтевского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00024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6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6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6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600" b="1" dirty="0" smtClean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Дегтевского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</a:t>
            </a: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 других бюджетов бюджетной системы Российской Федерации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180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7659,5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26651,3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11651,6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1445,8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2631,6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3187,5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1366,7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0694" y="260648"/>
            <a:ext cx="3247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Дегтевского сельского поселения Миллеровского района 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587026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00694" y="260648"/>
            <a:ext cx="33197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3357562"/>
            <a:ext cx="8316416" cy="1357322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286644" y="3500438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3571876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550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Дегтевского сельского поселения от 28.12.2017 № 66 «О бюджете Дегтевского сельского поселения Миллеровского 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Дегтевского сельского поселения Миллеровского района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214810" y="4429132"/>
            <a:ext cx="1357322" cy="21431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132635">
            <a:off x="4385601" y="4111812"/>
            <a:ext cx="9035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+128,3</a:t>
            </a:r>
            <a:r>
              <a:rPr lang="ru-RU" sz="1400" b="1" dirty="0" smtClean="0">
                <a:solidFill>
                  <a:srgbClr val="0070C0"/>
                </a:solidFill>
              </a:rPr>
              <a:t>%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Дегтевского сельского поселения Миллеровского района в 2019 году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32954,6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2844" y="1570565"/>
          <a:ext cx="8807480" cy="528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00694" y="260648"/>
            <a:ext cx="33197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2019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0" y="142873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60648"/>
            <a:ext cx="33912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572132" y="260648"/>
            <a:ext cx="32483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из областного бюджета на 2019 год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4869160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(87,3%)</a:t>
            </a:r>
            <a:endParaRPr lang="ru-RU" sz="20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23255,4</a:t>
            </a:r>
            <a:endParaRPr lang="ru-RU" sz="2400" b="1" i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5072074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12,0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3187,5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4929198"/>
            <a:ext cx="2592288" cy="1785950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0,07%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208,4</a:t>
            </a: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1714488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26651,3 тыс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5982545">
            <a:off x="1244579" y="3056733"/>
            <a:ext cx="1467803" cy="720080"/>
            <a:chOff x="6833489" y="5430501"/>
            <a:chExt cx="1467803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62464" y="5662581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1 субвенция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3813786">
            <a:off x="6352238" y="3179969"/>
            <a:ext cx="1583398" cy="669457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18491133">
            <a:off x="3912631" y="3610934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Дегтевского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Дегтевского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671320"/>
          <a:ext cx="8568952" cy="5186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3956,2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3754,9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3819,5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 и безопасности людей на водных объектах»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Дегтевского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327,2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340,2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11994,3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313603,0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3017,9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поддержка граждан»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229,2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229,2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229,2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доступным и комфортным жильем населения Дегтевского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«Формирование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современной городской среды на территории муниципального образования «Дегтевского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16000,0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32684,1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17914,3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7421,8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270,5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470,1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1060,9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72396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0694" y="260648"/>
            <a:ext cx="3247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Дегтевского сельского поселения на 2019-2021 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348879"/>
          <a:ext cx="8568953" cy="1948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/>
                <a:gridCol w="1464163"/>
                <a:gridCol w="1464163"/>
                <a:gridCol w="1464163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01.01.2019)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01.01.2020)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Дегтевского сельского поселения</a:t>
            </a:r>
          </a:p>
          <a:p>
            <a:pPr lvl="0"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АДСП от 29.10.2018 № 94)</a:t>
            </a:r>
            <a:endParaRPr lang="ru-RU" sz="1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Дегтевского сельского поселения на 2019-2021 года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АДСП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16.07.2018 № 65)</a:t>
            </a:r>
          </a:p>
          <a:p>
            <a:pPr algn="ctr"/>
            <a:endParaRPr lang="ru-RU" sz="1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</a:t>
            </a:r>
            <a:r>
              <a:rPr lang="ru-RU" sz="1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программы</a:t>
            </a:r>
            <a:r>
              <a:rPr lang="ru-RU" sz="13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Дегтевского сельского поселения</a:t>
            </a:r>
            <a:endParaRPr lang="ru-RU" sz="13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7950" y="3717032"/>
            <a:ext cx="2246498" cy="28552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2071670" y="2000240"/>
            <a:ext cx="5143536" cy="3357586"/>
          </a:xfrm>
          <a:prstGeom prst="left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Основа формирования проекта бюджета Дегтевского сельского поселения Миллеровского района</a:t>
            </a:r>
            <a:br>
              <a:rPr lang="ru-RU" sz="1600" b="1" spc="15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15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85720" y="42860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Дегтевского сельского поселения Миллеровского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714412" y="2357430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142844" y="3143248"/>
            <a:ext cx="7643834" cy="571504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71472" y="3143248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Дегтевского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71472" y="2357430"/>
            <a:ext cx="69294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357158" y="3857628"/>
            <a:ext cx="7776864" cy="142876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2143116"/>
            <a:ext cx="1152128" cy="864097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3000372"/>
            <a:ext cx="936104" cy="714380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714752"/>
            <a:ext cx="1500166" cy="14578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85762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Дегтевского сельского поселения, Плана мероприятий по оптимизации расходов Дегтевского сельского поселения и сокращению муниципального долга Дегтевского сельского поселения до 2020 года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57158" y="5429264"/>
            <a:ext cx="7776864" cy="107157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54292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357826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Дегтевского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260648"/>
            <a:ext cx="31763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1412776"/>
            <a:ext cx="6525938" cy="1087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Утверждены постановлением Администрации  Дегтевского сельского поселения от 29.10.2018 № 94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Стратегия социально-экономического развития Дегтевского сельского поселения на период до 2030 года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571744"/>
            <a:ext cx="3960440" cy="1571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206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2060"/>
                </a:solidFill>
              </a:rPr>
              <a:t>Устойчивость бюджетной системы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00043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Дегтевского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1928802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42913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Дегтевского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14283" y="1772816"/>
          <a:ext cx="8642698" cy="4780531"/>
        </p:xfrm>
        <a:graphic>
          <a:graphicData uri="http://schemas.openxmlformats.org/drawingml/2006/table">
            <a:tbl>
              <a:tblPr/>
              <a:tblGrid>
                <a:gridCol w="2599835"/>
                <a:gridCol w="2037710"/>
                <a:gridCol w="1806156"/>
                <a:gridCol w="2198997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32954,6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18117,3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8079,4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6303,3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6465,7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6633,6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26651,3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11651,6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1445,8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3187,5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1366,7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23255,4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10075,5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32954,6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18384,4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8482,7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-267,1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-403,3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Дегтевского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2857488" y="1772816"/>
          <a:ext cx="821537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32954,6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32954,6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Дегтевского сельского поселения Миллеровского района</a:t>
            </a: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43570" y="260648"/>
            <a:ext cx="31769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291380">
            <a:off x="3510220" y="4545698"/>
            <a:ext cx="1077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-6,0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10296283" flipV="1">
            <a:off x="3562946" y="3233688"/>
            <a:ext cx="8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+ 67,8%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V="1">
            <a:off x="3500430" y="3429000"/>
            <a:ext cx="928694" cy="14287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275856" y="4797152"/>
            <a:ext cx="1224706" cy="132046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1785926"/>
          <a:ext cx="853475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6303,3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23711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Дегтевского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 – 27,1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1049,9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Налоги на имущество – 3765,4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183,8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51,1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1172,6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 53,4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20372</TotalTime>
  <Words>1203</Words>
  <Application>Microsoft Office PowerPoint</Application>
  <PresentationFormat>Экран (4:3)</PresentationFormat>
  <Paragraphs>294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10195094</vt:lpstr>
      <vt:lpstr>3_Городская</vt:lpstr>
      <vt:lpstr>Администрация Дегтевского сельского поселения  </vt:lpstr>
      <vt:lpstr>Слайд 2</vt:lpstr>
      <vt:lpstr>Слайд 3</vt:lpstr>
      <vt:lpstr>Основные направления бюджетной и налоговой политики Дегтевского сельского поселения на 2019-2021 годы  </vt:lpstr>
      <vt:lpstr>Слайд 5</vt:lpstr>
      <vt:lpstr>Основные характеристики бюджета Дегтевского сельского поселения Миллеровского района на 2019-2021 годы</vt:lpstr>
      <vt:lpstr>Основные параметры бюджета Дегтевского сельского поселения Миллеровского района на 2019 год</vt:lpstr>
      <vt:lpstr>Динамика доходов бюджета Дегтевского сельского поселения Миллеровского района</vt:lpstr>
      <vt:lpstr>Слайд 9</vt:lpstr>
      <vt:lpstr>Динамика поступлений налога на доходы физических лиц в бюджет Дегтевского сельского поселения Миллеровского района</vt:lpstr>
      <vt:lpstr>Безвозмездные поступления от других бюджетов бюджетной системы Российской Федерации</vt:lpstr>
      <vt:lpstr>Слайд 12</vt:lpstr>
      <vt:lpstr>Динамика расходов  бюджета Дегтевского сельского поселения Миллеровского района                </vt:lpstr>
      <vt:lpstr>Расходы бюджета Дегтевского сельского поселения Миллеровского района в 2019 году 32954,6 тыс. рублей</vt:lpstr>
      <vt:lpstr>Структура расходов по разделу «Культура, кинематография» на 2019 год           </vt:lpstr>
      <vt:lpstr>Слайд 16</vt:lpstr>
      <vt:lpstr>Расходы бюджета Дегтевского сельского поселения Миллеровского района, формируемые в рамках муниципальных программ Дегтевского сельского поселения, и непрограммные расходы   </vt:lpstr>
      <vt:lpstr>Структура муниципального долга Дегтевского сельского поселения на 2019-2021 годы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Пользоватль</cp:lastModifiedBy>
  <cp:revision>2097</cp:revision>
  <dcterms:created xsi:type="dcterms:W3CDTF">2011-10-21T12:19:44Z</dcterms:created>
  <dcterms:modified xsi:type="dcterms:W3CDTF">2019-01-15T09:30:00Z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