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197" r:id="rId2"/>
  </p:sldMasterIdLst>
  <p:notesMasterIdLst>
    <p:notesMasterId r:id="rId19"/>
  </p:notesMasterIdLst>
  <p:handoutMasterIdLst>
    <p:handoutMasterId r:id="rId20"/>
  </p:handoutMasterIdLst>
  <p:sldIdLst>
    <p:sldId id="896" r:id="rId3"/>
    <p:sldId id="897" r:id="rId4"/>
    <p:sldId id="1202" r:id="rId5"/>
    <p:sldId id="1166" r:id="rId6"/>
    <p:sldId id="1204" r:id="rId7"/>
    <p:sldId id="1170" r:id="rId8"/>
    <p:sldId id="904" r:id="rId9"/>
    <p:sldId id="1572" r:id="rId10"/>
    <p:sldId id="1613" r:id="rId11"/>
    <p:sldId id="1592" r:id="rId12"/>
    <p:sldId id="1502" r:id="rId13"/>
    <p:sldId id="1608" r:id="rId14"/>
    <p:sldId id="1609" r:id="rId15"/>
    <p:sldId id="1614" r:id="rId16"/>
    <p:sldId id="1611" r:id="rId17"/>
    <p:sldId id="1612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98F"/>
    <a:srgbClr val="1FD15A"/>
    <a:srgbClr val="99FF66"/>
    <a:srgbClr val="53D2FF"/>
    <a:srgbClr val="EAA0A0"/>
    <a:srgbClr val="CCFF33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5517" autoAdjust="0"/>
  </p:normalViewPr>
  <p:slideViewPr>
    <p:cSldViewPr>
      <p:cViewPr>
        <p:scale>
          <a:sx n="80" d="100"/>
          <a:sy n="80" d="100"/>
        </p:scale>
        <p:origin x="-2562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17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041011316248E-3"/>
          <c:y val="0"/>
          <c:w val="0.9905761683966898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2.6945364083221332E-2"/>
                  <c:y val="0.17619817041293459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16,5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50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067351190998285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338977930327578E-3"/>
                  <c:y val="-4.30628321999314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8537208814034723E-2"/>
                  <c:y val="-0.208917280061888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5673439603165974E-2"/>
                  <c:y val="-4.8623296010640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9600921034378035E-2"/>
                  <c:y val="-0.149270010644309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332E-2"/>
                  <c:y val="-0.162605470737170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Налоги на имущество</c:v>
                </c:pt>
                <c:pt idx="2">
                  <c:v>Штрафы, санкции, возмещение ущерба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Инициативные платежи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16.560349842530741</c:v>
                </c:pt>
                <c:pt idx="1">
                  <c:v>61.990732382499843</c:v>
                </c:pt>
                <c:pt idx="2">
                  <c:v>0.18856191450522555</c:v>
                </c:pt>
                <c:pt idx="3">
                  <c:v>18.565324667509177</c:v>
                </c:pt>
                <c:pt idx="4">
                  <c:v>0.1203586688331227</c:v>
                </c:pt>
                <c:pt idx="5">
                  <c:v>1.0601592746384225</c:v>
                </c:pt>
                <c:pt idx="6">
                  <c:v>1.5145132494834606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514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1772.7</c:v>
                </c:pt>
                <c:pt idx="1">
                  <c:v>1651.1</c:v>
                </c:pt>
                <c:pt idx="2">
                  <c:v>1755.2</c:v>
                </c:pt>
                <c:pt idx="3">
                  <c:v>1902.6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434048"/>
        <c:axId val="178435584"/>
        <c:axId val="0"/>
      </c:bar3DChart>
      <c:catAx>
        <c:axId val="17843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435584"/>
        <c:crosses val="autoZero"/>
        <c:auto val="1"/>
        <c:lblAlgn val="ctr"/>
        <c:lblOffset val="100"/>
        <c:noMultiLvlLbl val="0"/>
      </c:catAx>
      <c:valAx>
        <c:axId val="178435584"/>
        <c:scaling>
          <c:orientation val="minMax"/>
        </c:scaling>
        <c:delete val="0"/>
        <c:axPos val="l"/>
        <c:majorGridlines/>
        <c:minorGridlines/>
        <c:numFmt formatCode="#,##0.0" sourceLinked="1"/>
        <c:majorTickMark val="out"/>
        <c:minorTickMark val="none"/>
        <c:tickLblPos val="none"/>
        <c:crossAx val="178434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57798115515E-2"/>
          <c:y val="3.764007467156609E-2"/>
          <c:w val="0.95494344220189364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69301468103253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12954,3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789891244102707"/>
                  <c:y val="-0.189239470322317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14770,3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 2023 год</c:v>
                </c:pt>
                <c:pt idx="1">
                  <c:v>2024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12954.3</c:v>
                </c:pt>
                <c:pt idx="1">
                  <c:v>14770.3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81859840"/>
        <c:axId val="181861376"/>
        <c:axId val="0"/>
      </c:bar3DChart>
      <c:catAx>
        <c:axId val="1818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8186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86137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81859840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0557924438971153E-3"/>
          <c:w val="1"/>
          <c:h val="0.98864308838041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dPt>
            <c:idx val="0"/>
            <c:bubble3D val="0"/>
            <c:explosion val="17"/>
            <c:spPr>
              <a:solidFill>
                <a:srgbClr val="589A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69B-421E-A6F1-2C9E5A17AA11}"/>
              </c:ext>
            </c:extLst>
          </c:dPt>
          <c:dPt>
            <c:idx val="1"/>
            <c:bubble3D val="0"/>
            <c:explosion val="2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9B-421E-A6F1-2C9E5A17AA1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69B-421E-A6F1-2C9E5A17AA11}"/>
              </c:ext>
            </c:extLst>
          </c:dPt>
          <c:dPt>
            <c:idx val="3"/>
            <c:bubble3D val="0"/>
            <c:explosion val="4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9B-421E-A6F1-2C9E5A17AA11}"/>
              </c:ext>
            </c:extLst>
          </c:dPt>
          <c:dPt>
            <c:idx val="4"/>
            <c:bubble3D val="0"/>
            <c:explosion val="12"/>
            <c:spPr>
              <a:solidFill>
                <a:srgbClr val="D642E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69B-421E-A6F1-2C9E5A17AA11}"/>
              </c:ext>
            </c:extLst>
          </c:dPt>
          <c:dPt>
            <c:idx val="5"/>
            <c:bubble3D val="0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9B-421E-A6F1-2C9E5A17AA11}"/>
              </c:ext>
            </c:extLst>
          </c:dPt>
          <c:dLbls>
            <c:dLbl>
              <c:idx val="0"/>
              <c:layout>
                <c:manualLayout>
                  <c:x val="-0.22058943804752237"/>
                  <c:y val="-9.593856665045572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40568595008072"/>
                  <c:y val="-0.1180458840809147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5533329103995572E-2"/>
                  <c:y val="-7.59375460340796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5777775214542824E-3"/>
                  <c:y val="-4.6022755172169347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1444443803635703E-2"/>
                  <c:y val="-6.4431857241037324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1634807257543734E-2"/>
                  <c:y val="-0.10639102056184414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708225147938005"/>
                  <c:y val="-4.9265750442125909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4563186201195577"/>
                  <c:y val="4.6672816208329797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соц.пол.</c:v>
                </c:pt>
                <c:pt idx="1">
                  <c:v>общегос.</c:v>
                </c:pt>
                <c:pt idx="2">
                  <c:v>жкх</c:v>
                </c:pt>
                <c:pt idx="3">
                  <c:v>культ</c:v>
                </c:pt>
                <c:pt idx="4">
                  <c:v>нац.обор.</c:v>
                </c:pt>
                <c:pt idx="5">
                  <c:v>пож.без.</c:v>
                </c:pt>
                <c:pt idx="6">
                  <c:v>образ.</c:v>
                </c:pt>
                <c:pt idx="7">
                  <c:v>нац.экон.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501.9</c:v>
                </c:pt>
                <c:pt idx="1">
                  <c:v>8207.6</c:v>
                </c:pt>
                <c:pt idx="2">
                  <c:v>1124.7</c:v>
                </c:pt>
                <c:pt idx="3">
                  <c:v>4538.7</c:v>
                </c:pt>
                <c:pt idx="4">
                  <c:v>352.6</c:v>
                </c:pt>
                <c:pt idx="5">
                  <c:v>26.8</c:v>
                </c:pt>
                <c:pt idx="6">
                  <c:v>3</c:v>
                </c:pt>
                <c:pt idx="7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69B-421E-A6F1-2C9E5A17AA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91,2%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1944444444444442E-2"/>
                  <c:y val="5.45333533718358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74,30%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733E-2"/>
                  <c:y val="4.544446114319691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489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- 4107</c:v>
                </c:pt>
                <c:pt idx="1">
                  <c:v>Расходы на софинансирование повышения з/п работникам муниципальных учреждений культуры - 397,2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4107</c:v>
                </c:pt>
                <c:pt idx="1">
                  <c:v>397.2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543"/>
          <c:y val="9.0006333598128027E-2"/>
          <c:w val="0.33750000000000174"/>
          <c:h val="0.85175086416042556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+mn-lt"/>
            </a:rPr>
            <a:t>Плана </a:t>
          </a:r>
          <a:r>
            <a:rPr lang="ru-RU" sz="1400" b="1" i="1" dirty="0" smtClean="0">
              <a:solidFill>
                <a:schemeClr val="tx1"/>
              </a:solidFill>
              <a:latin typeface="+mn-lt"/>
            </a:rPr>
            <a:t>мероприятий по росту доходного потенциала Дегтевского сельского поселения, оптимизации расходов бюджета Дегтевского сельского поселения Миллеровского района и сокращению муниципального долга Дегтевского сельского поселения до 2024 года </a:t>
          </a:r>
          <a:r>
            <a:rPr lang="ru-RU" sz="1400" b="1" i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 04.06.2019 № 42</a:t>
          </a:r>
          <a:endParaRPr lang="ru-RU" sz="1400" b="1" i="1" dirty="0">
            <a:solidFill>
              <a:schemeClr val="tx1"/>
            </a:solidFill>
            <a:latin typeface="+mn-lt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Проведение взвешенной долговой политики</a:t>
          </a: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1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651,1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поступления </a:t>
          </a:r>
          <a:endParaRPr lang="ru-RU" sz="16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4 800,1</a:t>
          </a:r>
          <a:endParaRPr lang="ru-RU" sz="16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851,0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105,7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5 936,3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244,3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endParaRPr lang="ru-RU" sz="12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санкции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18,8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Инициативные платежи 151,0</a:t>
          </a:r>
        </a:p>
        <a:p>
          <a:pPr algn="ctr"/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700" custLinFactNeighborY="-31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Y="-2480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Y="-1052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83046" custScaleY="114626" custLinFactNeighborX="-10547" custLinFactNeighborY="-118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ScaleY="111826" custLinFactY="200000" custLinFactNeighborX="-991" custLinFactNeighborY="268621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82411" custLinFactY="200000" custLinFactNeighborX="1524" custLinFactNeighborY="24299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87535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3365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ScaleY="122928" custLinFactY="34307" custLinFactNeighborX="-991" custLinFactNeighborY="100000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2015" custLinFactNeighborY="19183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108477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7071AAB6-9404-437E-99EF-CD96EE1838E9}" type="presParOf" srcId="{B17E2703-ED7C-40C1-AA5F-205C0BB9EA84}" destId="{712BDC1E-CA2D-4B05-B9F9-47FDD7A8558E}" srcOrd="8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9" destOrd="0" presId="urn:microsoft.com/office/officeart/2005/8/layout/vList4#1"/>
    <dgm:cxn modelId="{624A1172-48B4-48E8-A4FE-59ACBE313765}" type="presParOf" srcId="{B17E2703-ED7C-40C1-AA5F-205C0BB9EA84}" destId="{8A66E07E-A0AF-47B7-92C7-CC6CC7F443E5}" srcOrd="10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11" destOrd="0" presId="urn:microsoft.com/office/officeart/2005/8/layout/vList4#1"/>
    <dgm:cxn modelId="{916AB43C-4310-4681-AC35-87771092DFCB}" type="presParOf" srcId="{B17E2703-ED7C-40C1-AA5F-205C0BB9EA84}" destId="{DFA610A1-31CA-4877-A569-7886975AEFA6}" srcOrd="12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13" destOrd="0" presId="urn:microsoft.com/office/officeart/2005/8/layout/vList4#1"/>
    <dgm:cxn modelId="{7F8728B0-3298-4BB3-8BD3-2EB307BA1CBB}" type="presParOf" srcId="{B17E2703-ED7C-40C1-AA5F-205C0BB9EA84}" destId="{99922961-B3B7-481D-98FA-DA18D32303F6}" srcOrd="14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5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Общегосударственные</a:t>
          </a:r>
          <a:r>
            <a:rPr lang="ru-RU" sz="14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вопросы  </a:t>
          </a:r>
          <a:r>
            <a:rPr lang="ru-RU" sz="14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8 207,6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352,6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</a:t>
          </a:r>
          <a:r>
            <a:rPr lang="ru-RU" sz="1400" baseline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безопасность и правоохранительная деятельность </a:t>
          </a:r>
          <a:r>
            <a:rPr lang="ru-RU" sz="1400" baseline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26,8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1124,7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C39311F-A6D2-44B2-A85A-44ECD4F4C393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 </a:t>
          </a:r>
          <a:r>
            <a: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501,9</a:t>
          </a:r>
          <a:endParaRPr lang="ru-RU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545A025-8D05-42A8-87DC-12E55BEB9D13}" type="parTrans" cxnId="{B545918F-28B3-47CB-A7C3-1AC189BDFA02}">
      <dgm:prSet/>
      <dgm:spPr/>
      <dgm:t>
        <a:bodyPr/>
        <a:lstStyle/>
        <a:p>
          <a:endParaRPr lang="ru-RU"/>
        </a:p>
      </dgm:t>
    </dgm:pt>
    <dgm:pt modelId="{7A84E5D3-9D26-4BD3-86F8-D82BA9E2CB28}" type="sibTrans" cxnId="{B545918F-28B3-47CB-A7C3-1AC189BDFA02}">
      <dgm:prSet/>
      <dgm:spPr/>
      <dgm:t>
        <a:bodyPr/>
        <a:lstStyle/>
        <a:p>
          <a:endParaRPr lang="ru-RU"/>
        </a:p>
      </dgm:t>
    </dgm:pt>
    <dgm:pt modelId="{1B6520D5-2F4A-4A92-9C00-63E9C1DE7559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4538,7</a:t>
          </a:r>
          <a:endParaRPr lang="ru-RU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846D518-CA59-48C1-B6C2-D2849307332B}" type="parTrans" cxnId="{87087947-949E-4430-ADE3-26479BA3B4E2}">
      <dgm:prSet/>
      <dgm:spPr/>
      <dgm:t>
        <a:bodyPr/>
        <a:lstStyle/>
        <a:p>
          <a:endParaRPr lang="ru-RU"/>
        </a:p>
      </dgm:t>
    </dgm:pt>
    <dgm:pt modelId="{B39D0932-87F1-4C22-8F92-112693EA52A4}" type="sibTrans" cxnId="{87087947-949E-4430-ADE3-26479BA3B4E2}">
      <dgm:prSet/>
      <dgm:spPr/>
      <dgm:t>
        <a:bodyPr/>
        <a:lstStyle/>
        <a:p>
          <a:endParaRPr lang="ru-RU"/>
        </a:p>
      </dgm:t>
    </dgm:pt>
    <dgm:pt modelId="{96D7A580-6658-4344-A322-DBE708EEEF26}">
      <dgm:prSet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 </a:t>
          </a:r>
          <a:r>
            <a:rPr lang="ru-RU" sz="1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3,0</a:t>
          </a:r>
          <a:endParaRPr lang="ru-RU" sz="16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FE67EA09-A498-4835-90E2-DC37FDC37A11}" type="parTrans" cxnId="{D7DF53C6-6739-4C97-BFD6-3400B5A368C9}">
      <dgm:prSet/>
      <dgm:spPr/>
      <dgm:t>
        <a:bodyPr/>
        <a:lstStyle/>
        <a:p>
          <a:endParaRPr lang="ru-RU"/>
        </a:p>
      </dgm:t>
    </dgm:pt>
    <dgm:pt modelId="{F7BB3E22-E652-4B42-871A-626FC271F6C5}" type="sibTrans" cxnId="{D7DF53C6-6739-4C97-BFD6-3400B5A368C9}">
      <dgm:prSet/>
      <dgm:spPr/>
      <dgm:t>
        <a:bodyPr/>
        <a:lstStyle/>
        <a:p>
          <a:endParaRPr lang="ru-RU"/>
        </a:p>
      </dgm:t>
    </dgm:pt>
    <dgm:pt modelId="{EBDA742F-595B-4373-AF28-2EB0B2BB6A1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 15,0</a:t>
          </a:r>
          <a:endParaRPr lang="ru-RU" sz="1400" b="1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A52FF746-AA51-4D6E-A92C-E309EACEE6AA}" type="parTrans" cxnId="{B6812C0E-30B0-4B87-A74D-6A4C389FE65F}">
      <dgm:prSet/>
      <dgm:spPr/>
      <dgm:t>
        <a:bodyPr/>
        <a:lstStyle/>
        <a:p>
          <a:endParaRPr lang="ru-RU"/>
        </a:p>
      </dgm:t>
    </dgm:pt>
    <dgm:pt modelId="{73258A14-A77E-475F-96B2-A5130F15889E}" type="sibTrans" cxnId="{B6812C0E-30B0-4B87-A74D-6A4C389FE65F}">
      <dgm:prSet/>
      <dgm:spPr/>
      <dgm:t>
        <a:bodyPr/>
        <a:lstStyle/>
        <a:p>
          <a:endParaRPr lang="ru-RU"/>
        </a:p>
      </dgm:t>
    </dgm:pt>
    <dgm:pt modelId="{05C6541A-0D80-4FA1-A37E-966885D675EA}" type="pres">
      <dgm:prSet presAssocID="{227A101D-8088-4F21-A936-43AB877355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02F40-6654-4934-A664-4ED0B0815C0A}" type="pres">
      <dgm:prSet presAssocID="{68068276-3353-4C66-B853-CC5F797C3845}" presName="linNode" presStyleCnt="0"/>
      <dgm:spPr/>
    </dgm:pt>
    <dgm:pt modelId="{C6FC502E-2D41-49DC-9878-DDD8DD253C61}" type="pres">
      <dgm:prSet presAssocID="{68068276-3353-4C66-B853-CC5F797C3845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AEBDE-34BB-40A8-9779-6E3E9CD2D3E6}" type="pres">
      <dgm:prSet presAssocID="{4703BA0D-A422-491D-9631-D7CB8F56E314}" presName="sp" presStyleCnt="0"/>
      <dgm:spPr/>
    </dgm:pt>
    <dgm:pt modelId="{F807667B-48D1-4F41-A589-B48E5ED4F609}" type="pres">
      <dgm:prSet presAssocID="{E313B81E-1751-4C21-8155-E4E5788F26D3}" presName="linNode" presStyleCnt="0"/>
      <dgm:spPr/>
    </dgm:pt>
    <dgm:pt modelId="{06B4376C-F94B-4E7E-B282-9E3E95CC70A1}" type="pres">
      <dgm:prSet presAssocID="{E313B81E-1751-4C21-8155-E4E5788F26D3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86E97-77C2-43CF-AEFF-5FB3C3A23FA0}" type="pres">
      <dgm:prSet presAssocID="{A953BF2A-CE73-464D-9553-D0EF45A6271B}" presName="sp" presStyleCnt="0"/>
      <dgm:spPr/>
    </dgm:pt>
    <dgm:pt modelId="{38732DE3-33F8-4386-AD7C-C29C63C12033}" type="pres">
      <dgm:prSet presAssocID="{C97DEE32-CB06-4791-BCBA-64AB4E8F81A7}" presName="linNode" presStyleCnt="0"/>
      <dgm:spPr/>
    </dgm:pt>
    <dgm:pt modelId="{C3DD030A-2DF0-4E77-A16F-FDE3CFA5DB43}" type="pres">
      <dgm:prSet presAssocID="{C97DEE32-CB06-4791-BCBA-64AB4E8F81A7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CC99D-24A0-4FBC-9837-A2897BCA0CE4}" type="pres">
      <dgm:prSet presAssocID="{09F77138-88E1-4648-8066-33468F18AA7B}" presName="sp" presStyleCnt="0"/>
      <dgm:spPr/>
    </dgm:pt>
    <dgm:pt modelId="{45A56B20-0512-43AA-A919-87EF00537267}" type="pres">
      <dgm:prSet presAssocID="{EBDA742F-595B-4373-AF28-2EB0B2BB6A13}" presName="linNode" presStyleCnt="0"/>
      <dgm:spPr/>
    </dgm:pt>
    <dgm:pt modelId="{1612F3DF-EC61-41FA-8CEA-59E1929CED5D}" type="pres">
      <dgm:prSet presAssocID="{EBDA742F-595B-4373-AF28-2EB0B2BB6A13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70BDB-231E-41A8-BEBE-B2D6A30D8D02}" type="pres">
      <dgm:prSet presAssocID="{73258A14-A77E-475F-96B2-A5130F15889E}" presName="sp" presStyleCnt="0"/>
      <dgm:spPr/>
    </dgm:pt>
    <dgm:pt modelId="{723E846E-595C-4D9F-97BF-038A01277EA5}" type="pres">
      <dgm:prSet presAssocID="{8061A499-68BB-4517-AEA3-079F9BE298A5}" presName="linNode" presStyleCnt="0"/>
      <dgm:spPr/>
    </dgm:pt>
    <dgm:pt modelId="{3E7A4BFF-44F9-47A0-B21C-2857B4C12BE8}" type="pres">
      <dgm:prSet presAssocID="{8061A499-68BB-4517-AEA3-079F9BE298A5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427C2-0C72-4A1B-A5B2-7C996B460246}" type="pres">
      <dgm:prSet presAssocID="{2FF04357-4C60-47B2-ABA7-F34F2DD98536}" presName="sp" presStyleCnt="0"/>
      <dgm:spPr/>
    </dgm:pt>
    <dgm:pt modelId="{826E105F-3FBF-41BE-BDB9-AC5044D970E5}" type="pres">
      <dgm:prSet presAssocID="{96D7A580-6658-4344-A322-DBE708EEEF26}" presName="linNode" presStyleCnt="0"/>
      <dgm:spPr/>
    </dgm:pt>
    <dgm:pt modelId="{E050B805-81FB-4649-86F7-CD1F702F65C1}" type="pres">
      <dgm:prSet presAssocID="{96D7A580-6658-4344-A322-DBE708EEEF26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22F22-BE24-4993-8A64-693D76602B5B}" type="pres">
      <dgm:prSet presAssocID="{F7BB3E22-E652-4B42-871A-626FC271F6C5}" presName="sp" presStyleCnt="0"/>
      <dgm:spPr/>
    </dgm:pt>
    <dgm:pt modelId="{20DBB7C2-AD51-4EB4-B9AE-16E32FEBB9D7}" type="pres">
      <dgm:prSet presAssocID="{1B6520D5-2F4A-4A92-9C00-63E9C1DE7559}" presName="linNode" presStyleCnt="0"/>
      <dgm:spPr/>
    </dgm:pt>
    <dgm:pt modelId="{BAAE6A1A-0B84-4670-949D-78A57C8ACB3A}" type="pres">
      <dgm:prSet presAssocID="{1B6520D5-2F4A-4A92-9C00-63E9C1DE7559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9E9C1-D799-424A-9528-53F87D429584}" type="pres">
      <dgm:prSet presAssocID="{B39D0932-87F1-4C22-8F92-112693EA52A4}" presName="sp" presStyleCnt="0"/>
      <dgm:spPr/>
    </dgm:pt>
    <dgm:pt modelId="{1E8A8F36-1870-4356-93BC-6938FCAD494E}" type="pres">
      <dgm:prSet presAssocID="{5C39311F-A6D2-44B2-A85A-44ECD4F4C393}" presName="linNode" presStyleCnt="0"/>
      <dgm:spPr/>
    </dgm:pt>
    <dgm:pt modelId="{CE5ABABE-A048-4B44-9461-55905AEE6CC1}" type="pres">
      <dgm:prSet presAssocID="{5C39311F-A6D2-44B2-A85A-44ECD4F4C393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EDAF37-1406-41AD-898E-89976935FA81}" type="presOf" srcId="{96D7A580-6658-4344-A322-DBE708EEEF26}" destId="{E050B805-81FB-4649-86F7-CD1F702F65C1}" srcOrd="0" destOrd="0" presId="urn:microsoft.com/office/officeart/2005/8/layout/vList5"/>
    <dgm:cxn modelId="{5294E09A-D579-4AFB-A775-81CDCA94686D}" type="presOf" srcId="{68068276-3353-4C66-B853-CC5F797C3845}" destId="{C6FC502E-2D41-49DC-9878-DDD8DD253C61}" srcOrd="0" destOrd="0" presId="urn:microsoft.com/office/officeart/2005/8/layout/vList5"/>
    <dgm:cxn modelId="{D7DF53C6-6739-4C97-BFD6-3400B5A368C9}" srcId="{227A101D-8088-4F21-A936-43AB877355D2}" destId="{96D7A580-6658-4344-A322-DBE708EEEF26}" srcOrd="5" destOrd="0" parTransId="{FE67EA09-A498-4835-90E2-DC37FDC37A11}" sibTransId="{F7BB3E22-E652-4B42-871A-626FC271F6C5}"/>
    <dgm:cxn modelId="{E364A9E2-D03B-484F-AEAA-760707BEA447}" type="presOf" srcId="{1B6520D5-2F4A-4A92-9C00-63E9C1DE7559}" destId="{BAAE6A1A-0B84-4670-949D-78A57C8ACB3A}" srcOrd="0" destOrd="0" presId="urn:microsoft.com/office/officeart/2005/8/layout/vList5"/>
    <dgm:cxn modelId="{8CB9B526-C7FF-4419-AD3A-6E9DD8CD8189}" type="presOf" srcId="{8061A499-68BB-4517-AEA3-079F9BE298A5}" destId="{3E7A4BFF-44F9-47A0-B21C-2857B4C12BE8}" srcOrd="0" destOrd="0" presId="urn:microsoft.com/office/officeart/2005/8/layout/vList5"/>
    <dgm:cxn modelId="{7E9EB2DA-7D97-4DDA-AAE1-56AAC3001798}" type="presOf" srcId="{5C39311F-A6D2-44B2-A85A-44ECD4F4C393}" destId="{CE5ABABE-A048-4B44-9461-55905AEE6CC1}" srcOrd="0" destOrd="0" presId="urn:microsoft.com/office/officeart/2005/8/layout/vList5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7F23AC4E-3F36-439F-BB03-6555CEB3E554}" type="presOf" srcId="{EBDA742F-595B-4373-AF28-2EB0B2BB6A13}" destId="{1612F3DF-EC61-41FA-8CEA-59E1929CED5D}" srcOrd="0" destOrd="0" presId="urn:microsoft.com/office/officeart/2005/8/layout/vList5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B545918F-28B3-47CB-A7C3-1AC189BDFA02}" srcId="{227A101D-8088-4F21-A936-43AB877355D2}" destId="{5C39311F-A6D2-44B2-A85A-44ECD4F4C393}" srcOrd="7" destOrd="0" parTransId="{A545A025-8D05-42A8-87DC-12E55BEB9D13}" sibTransId="{7A84E5D3-9D26-4BD3-86F8-D82BA9E2CB28}"/>
    <dgm:cxn modelId="{2E4FC872-5E32-4C6E-AB77-37FED8AC76CF}" type="presOf" srcId="{E313B81E-1751-4C21-8155-E4E5788F26D3}" destId="{06B4376C-F94B-4E7E-B282-9E3E95CC70A1}" srcOrd="0" destOrd="0" presId="urn:microsoft.com/office/officeart/2005/8/layout/vList5"/>
    <dgm:cxn modelId="{D51956B6-0393-43DD-A533-19BB4A2CD2AE}" type="presOf" srcId="{227A101D-8088-4F21-A936-43AB877355D2}" destId="{05C6541A-0D80-4FA1-A37E-966885D675EA}" srcOrd="0" destOrd="0" presId="urn:microsoft.com/office/officeart/2005/8/layout/vList5"/>
    <dgm:cxn modelId="{15F35A3A-9C41-4249-BAF3-BE502C3F0A16}" type="presOf" srcId="{C97DEE32-CB06-4791-BCBA-64AB4E8F81A7}" destId="{C3DD030A-2DF0-4E77-A16F-FDE3CFA5DB43}" srcOrd="0" destOrd="0" presId="urn:microsoft.com/office/officeart/2005/8/layout/vList5"/>
    <dgm:cxn modelId="{87087947-949E-4430-ADE3-26479BA3B4E2}" srcId="{227A101D-8088-4F21-A936-43AB877355D2}" destId="{1B6520D5-2F4A-4A92-9C00-63E9C1DE7559}" srcOrd="6" destOrd="0" parTransId="{4846D518-CA59-48C1-B6C2-D2849307332B}" sibTransId="{B39D0932-87F1-4C22-8F92-112693EA52A4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B6812C0E-30B0-4B87-A74D-6A4C389FE65F}" srcId="{227A101D-8088-4F21-A936-43AB877355D2}" destId="{EBDA742F-595B-4373-AF28-2EB0B2BB6A13}" srcOrd="3" destOrd="0" parTransId="{A52FF746-AA51-4D6E-A92C-E309EACEE6AA}" sibTransId="{73258A14-A77E-475F-96B2-A5130F15889E}"/>
    <dgm:cxn modelId="{FC921646-1800-4FBF-AD9D-CCD7A9670C8D}" type="presParOf" srcId="{05C6541A-0D80-4FA1-A37E-966885D675EA}" destId="{F7B02F40-6654-4934-A664-4ED0B0815C0A}" srcOrd="0" destOrd="0" presId="urn:microsoft.com/office/officeart/2005/8/layout/vList5"/>
    <dgm:cxn modelId="{08DC690F-5C8B-4633-9A9B-9856D554605F}" type="presParOf" srcId="{F7B02F40-6654-4934-A664-4ED0B0815C0A}" destId="{C6FC502E-2D41-49DC-9878-DDD8DD253C61}" srcOrd="0" destOrd="0" presId="urn:microsoft.com/office/officeart/2005/8/layout/vList5"/>
    <dgm:cxn modelId="{A97D1CA5-7214-4C7E-9F2E-BEAB16ADCD03}" type="presParOf" srcId="{05C6541A-0D80-4FA1-A37E-966885D675EA}" destId="{4CAAEBDE-34BB-40A8-9779-6E3E9CD2D3E6}" srcOrd="1" destOrd="0" presId="urn:microsoft.com/office/officeart/2005/8/layout/vList5"/>
    <dgm:cxn modelId="{E7EC987D-9005-487A-AFB7-CD0F2364D161}" type="presParOf" srcId="{05C6541A-0D80-4FA1-A37E-966885D675EA}" destId="{F807667B-48D1-4F41-A589-B48E5ED4F609}" srcOrd="2" destOrd="0" presId="urn:microsoft.com/office/officeart/2005/8/layout/vList5"/>
    <dgm:cxn modelId="{2ACD4E6E-EF75-4C0C-8AB5-F98DE8AC4715}" type="presParOf" srcId="{F807667B-48D1-4F41-A589-B48E5ED4F609}" destId="{06B4376C-F94B-4E7E-B282-9E3E95CC70A1}" srcOrd="0" destOrd="0" presId="urn:microsoft.com/office/officeart/2005/8/layout/vList5"/>
    <dgm:cxn modelId="{FAEC08CC-D87E-490C-BB6E-F271DD7F6D06}" type="presParOf" srcId="{05C6541A-0D80-4FA1-A37E-966885D675EA}" destId="{C1386E97-77C2-43CF-AEFF-5FB3C3A23FA0}" srcOrd="3" destOrd="0" presId="urn:microsoft.com/office/officeart/2005/8/layout/vList5"/>
    <dgm:cxn modelId="{E5EF3FEB-AE1B-4A91-8BA4-91718583462A}" type="presParOf" srcId="{05C6541A-0D80-4FA1-A37E-966885D675EA}" destId="{38732DE3-33F8-4386-AD7C-C29C63C12033}" srcOrd="4" destOrd="0" presId="urn:microsoft.com/office/officeart/2005/8/layout/vList5"/>
    <dgm:cxn modelId="{CC37345A-C4F7-4834-BEB6-3E2658307552}" type="presParOf" srcId="{38732DE3-33F8-4386-AD7C-C29C63C12033}" destId="{C3DD030A-2DF0-4E77-A16F-FDE3CFA5DB43}" srcOrd="0" destOrd="0" presId="urn:microsoft.com/office/officeart/2005/8/layout/vList5"/>
    <dgm:cxn modelId="{9CF771B5-B30D-4601-9034-B1B142418B91}" type="presParOf" srcId="{05C6541A-0D80-4FA1-A37E-966885D675EA}" destId="{54ACC99D-24A0-4FBC-9837-A2897BCA0CE4}" srcOrd="5" destOrd="0" presId="urn:microsoft.com/office/officeart/2005/8/layout/vList5"/>
    <dgm:cxn modelId="{E922A54E-F4B4-4B8E-8358-360B31DC7B4F}" type="presParOf" srcId="{05C6541A-0D80-4FA1-A37E-966885D675EA}" destId="{45A56B20-0512-43AA-A919-87EF00537267}" srcOrd="6" destOrd="0" presId="urn:microsoft.com/office/officeart/2005/8/layout/vList5"/>
    <dgm:cxn modelId="{3CFCD708-21D3-43B9-963A-8C5DE15408C3}" type="presParOf" srcId="{45A56B20-0512-43AA-A919-87EF00537267}" destId="{1612F3DF-EC61-41FA-8CEA-59E1929CED5D}" srcOrd="0" destOrd="0" presId="urn:microsoft.com/office/officeart/2005/8/layout/vList5"/>
    <dgm:cxn modelId="{8AD3AFB4-1DEC-496E-8ACC-A22C51F4827A}" type="presParOf" srcId="{05C6541A-0D80-4FA1-A37E-966885D675EA}" destId="{ED170BDB-231E-41A8-BEBE-B2D6A30D8D02}" srcOrd="7" destOrd="0" presId="urn:microsoft.com/office/officeart/2005/8/layout/vList5"/>
    <dgm:cxn modelId="{B35E046E-5B91-44D1-B342-3A0E9746DF1C}" type="presParOf" srcId="{05C6541A-0D80-4FA1-A37E-966885D675EA}" destId="{723E846E-595C-4D9F-97BF-038A01277EA5}" srcOrd="8" destOrd="0" presId="urn:microsoft.com/office/officeart/2005/8/layout/vList5"/>
    <dgm:cxn modelId="{A731C134-7EEF-461A-8C6C-27EB79220EF7}" type="presParOf" srcId="{723E846E-595C-4D9F-97BF-038A01277EA5}" destId="{3E7A4BFF-44F9-47A0-B21C-2857B4C12BE8}" srcOrd="0" destOrd="0" presId="urn:microsoft.com/office/officeart/2005/8/layout/vList5"/>
    <dgm:cxn modelId="{19FBDE61-B12E-4E3E-AD69-20D3BF3BD9DA}" type="presParOf" srcId="{05C6541A-0D80-4FA1-A37E-966885D675EA}" destId="{ADC427C2-0C72-4A1B-A5B2-7C996B460246}" srcOrd="9" destOrd="0" presId="urn:microsoft.com/office/officeart/2005/8/layout/vList5"/>
    <dgm:cxn modelId="{AA24A1E3-F14F-4AA7-9F49-5F2228D62D36}" type="presParOf" srcId="{05C6541A-0D80-4FA1-A37E-966885D675EA}" destId="{826E105F-3FBF-41BE-BDB9-AC5044D970E5}" srcOrd="10" destOrd="0" presId="urn:microsoft.com/office/officeart/2005/8/layout/vList5"/>
    <dgm:cxn modelId="{56BD333B-A6ED-42EF-86A3-39AFEF0320F9}" type="presParOf" srcId="{826E105F-3FBF-41BE-BDB9-AC5044D970E5}" destId="{E050B805-81FB-4649-86F7-CD1F702F65C1}" srcOrd="0" destOrd="0" presId="urn:microsoft.com/office/officeart/2005/8/layout/vList5"/>
    <dgm:cxn modelId="{E4F46E8B-B4A2-4BD3-A0D6-296DBF8A06ED}" type="presParOf" srcId="{05C6541A-0D80-4FA1-A37E-966885D675EA}" destId="{A8A22F22-BE24-4993-8A64-693D76602B5B}" srcOrd="11" destOrd="0" presId="urn:microsoft.com/office/officeart/2005/8/layout/vList5"/>
    <dgm:cxn modelId="{1A742974-9021-41B3-9C41-DED041B703EF}" type="presParOf" srcId="{05C6541A-0D80-4FA1-A37E-966885D675EA}" destId="{20DBB7C2-AD51-4EB4-B9AE-16E32FEBB9D7}" srcOrd="12" destOrd="0" presId="urn:microsoft.com/office/officeart/2005/8/layout/vList5"/>
    <dgm:cxn modelId="{85345A74-EC47-4E9D-A577-DCF2A3E90C75}" type="presParOf" srcId="{20DBB7C2-AD51-4EB4-B9AE-16E32FEBB9D7}" destId="{BAAE6A1A-0B84-4670-949D-78A57C8ACB3A}" srcOrd="0" destOrd="0" presId="urn:microsoft.com/office/officeart/2005/8/layout/vList5"/>
    <dgm:cxn modelId="{AC8806E4-C707-4062-8A29-E38D2D2A76BD}" type="presParOf" srcId="{05C6541A-0D80-4FA1-A37E-966885D675EA}" destId="{03C9E9C1-D799-424A-9528-53F87D429584}" srcOrd="13" destOrd="0" presId="urn:microsoft.com/office/officeart/2005/8/layout/vList5"/>
    <dgm:cxn modelId="{1476696F-63CD-4D69-8B59-F56AA2898E49}" type="presParOf" srcId="{05C6541A-0D80-4FA1-A37E-966885D675EA}" destId="{1E8A8F36-1870-4356-93BC-6938FCAD494E}" srcOrd="14" destOrd="0" presId="urn:microsoft.com/office/officeart/2005/8/layout/vList5"/>
    <dgm:cxn modelId="{66CAF6AA-2F29-4064-921A-197C14981D34}" type="presParOf" srcId="{1E8A8F36-1870-4356-93BC-6938FCAD494E}" destId="{CE5ABABE-A048-4B44-9461-55905AEE6C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8772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+mn-lt"/>
            </a:rPr>
            <a:t>Плана </a:t>
          </a:r>
          <a:r>
            <a:rPr lang="ru-RU" sz="1400" b="1" i="1" kern="1200" dirty="0" smtClean="0">
              <a:solidFill>
                <a:schemeClr val="tx1"/>
              </a:solidFill>
              <a:latin typeface="+mn-lt"/>
            </a:rPr>
            <a:t>мероприятий по росту доходного потенциала Дегтевского сельского поселения, оптимизации расходов бюджета Дегтевского сельского поселения Миллеровского района и сокращению муниципального долга Дегтевского сельского поселения до 2024 года </a:t>
          </a:r>
          <a:r>
            <a:rPr lang="ru-RU" sz="1400" b="1" i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 04.06.2019 № 42</a:t>
          </a:r>
          <a:endParaRPr lang="ru-RU" sz="1400" b="1" i="1" kern="1200" dirty="0">
            <a:solidFill>
              <a:schemeClr val="tx1"/>
            </a:solidFill>
            <a:latin typeface="+mn-lt"/>
          </a:endParaRPr>
        </a:p>
      </dsp:txBody>
      <dsp:txXfrm rot="-5400000">
        <a:off x="1788784" y="103393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glow rad="63500">
            <a:schemeClr val="accent5">
              <a:hueOff val="-9933876"/>
              <a:satOff val="39811"/>
              <a:lumOff val="8628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Проведение взвешенной долговой политики</a:t>
          </a:r>
          <a:endParaRPr lang="ru-RU" sz="1400" kern="1200" dirty="0">
            <a:solidFill>
              <a:schemeClr val="tx1"/>
            </a:solidFill>
            <a:latin typeface="+mn-lt"/>
          </a:endParaRPr>
        </a:p>
      </dsp:txBody>
      <dsp:txXfrm rot="-5400000">
        <a:off x="1749348" y="2618549"/>
        <a:ext cx="7179258" cy="199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6120"/>
          <a:ext cx="4032447" cy="633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1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651,1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58981" y="16120"/>
        <a:ext cx="3173466" cy="633269"/>
      </dsp:txXfrm>
    </dsp:sp>
    <dsp:sp modelId="{DC3D1057-3911-49DC-8B4B-4F8305BF098A}">
      <dsp:nvSpPr>
        <dsp:cNvPr id="0" name=""/>
        <dsp:cNvSpPr/>
      </dsp:nvSpPr>
      <dsp:spPr>
        <a:xfrm>
          <a:off x="3388" y="37929"/>
          <a:ext cx="748236" cy="5313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672743"/>
          <a:ext cx="4032447" cy="555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244,3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58981" y="672743"/>
        <a:ext cx="3173466" cy="555382"/>
      </dsp:txXfrm>
    </dsp:sp>
    <dsp:sp modelId="{10414709-A3FF-419B-8BA0-6B96893FDF2B}">
      <dsp:nvSpPr>
        <dsp:cNvPr id="0" name=""/>
        <dsp:cNvSpPr/>
      </dsp:nvSpPr>
      <dsp:spPr>
        <a:xfrm>
          <a:off x="41551" y="677700"/>
          <a:ext cx="706476" cy="5124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38387"/>
          <a:ext cx="4032447" cy="600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5 936,3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58981" y="1238387"/>
        <a:ext cx="3173466" cy="600577"/>
      </dsp:txXfrm>
    </dsp:sp>
    <dsp:sp modelId="{B43CAF5A-DF0E-47F1-8B84-50B2394B9328}">
      <dsp:nvSpPr>
        <dsp:cNvPr id="0" name=""/>
        <dsp:cNvSpPr/>
      </dsp:nvSpPr>
      <dsp:spPr>
        <a:xfrm>
          <a:off x="35797" y="1303569"/>
          <a:ext cx="669757" cy="481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4406572"/>
          <a:ext cx="4032447" cy="586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поступления </a:t>
          </a:r>
          <a:endParaRPr lang="ru-RU" sz="16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4 800,1</a:t>
          </a:r>
          <a:endParaRPr lang="ru-RU" sz="16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8981" y="4406572"/>
        <a:ext cx="3173466" cy="586992"/>
      </dsp:txXfrm>
    </dsp:sp>
    <dsp:sp modelId="{7DE197FE-AADA-44C3-8B2B-CF16D12E116A}">
      <dsp:nvSpPr>
        <dsp:cNvPr id="0" name=""/>
        <dsp:cNvSpPr/>
      </dsp:nvSpPr>
      <dsp:spPr>
        <a:xfrm>
          <a:off x="113889" y="3927456"/>
          <a:ext cx="708275" cy="3460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639090"/>
          <a:ext cx="4032447" cy="459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58981" y="2639090"/>
        <a:ext cx="3173466" cy="459485"/>
      </dsp:txXfrm>
    </dsp:sp>
    <dsp:sp modelId="{0EECD78B-C0A7-434E-9ADD-45852886C17A}">
      <dsp:nvSpPr>
        <dsp:cNvPr id="0" name=""/>
        <dsp:cNvSpPr/>
      </dsp:nvSpPr>
      <dsp:spPr>
        <a:xfrm>
          <a:off x="0" y="2639961"/>
          <a:ext cx="706476" cy="3920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803165"/>
          <a:ext cx="4032447" cy="645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санкции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18,8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Инициативные платежи 151,0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58981" y="3803165"/>
        <a:ext cx="3173466" cy="645269"/>
      </dsp:txXfrm>
    </dsp:sp>
    <dsp:sp modelId="{59208E79-B8A7-477C-B741-F3EAF6407C81}">
      <dsp:nvSpPr>
        <dsp:cNvPr id="0" name=""/>
        <dsp:cNvSpPr/>
      </dsp:nvSpPr>
      <dsp:spPr>
        <a:xfrm>
          <a:off x="36240" y="4436329"/>
          <a:ext cx="806489" cy="419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2036921"/>
          <a:ext cx="4032447" cy="637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851,0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58981" y="2036921"/>
        <a:ext cx="3173466" cy="637127"/>
      </dsp:txXfrm>
    </dsp:sp>
    <dsp:sp modelId="{844F59AA-F0BE-4A71-B9FB-41A33D108C7D}">
      <dsp:nvSpPr>
        <dsp:cNvPr id="0" name=""/>
        <dsp:cNvSpPr/>
      </dsp:nvSpPr>
      <dsp:spPr>
        <a:xfrm>
          <a:off x="0" y="2061060"/>
          <a:ext cx="706476" cy="58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287036"/>
          <a:ext cx="4032447" cy="569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105,7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58981" y="3287036"/>
        <a:ext cx="3173466" cy="569413"/>
      </dsp:txXfrm>
    </dsp:sp>
    <dsp:sp modelId="{0B0E7E74-22FC-4D83-A5A8-B863E1A0FD16}">
      <dsp:nvSpPr>
        <dsp:cNvPr id="0" name=""/>
        <dsp:cNvSpPr/>
      </dsp:nvSpPr>
      <dsp:spPr>
        <a:xfrm>
          <a:off x="0" y="3414520"/>
          <a:ext cx="706460" cy="3147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C502E-2D41-49DC-9878-DDD8DD253C61}">
      <dsp:nvSpPr>
        <dsp:cNvPr id="0" name=""/>
        <dsp:cNvSpPr/>
      </dsp:nvSpPr>
      <dsp:spPr>
        <a:xfrm>
          <a:off x="2628918" y="197"/>
          <a:ext cx="2957533" cy="5949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Общегосударственные</a:t>
          </a:r>
          <a:r>
            <a:rPr lang="ru-RU" sz="1400" b="1" kern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вопросы  </a:t>
          </a:r>
          <a:r>
            <a:rPr lang="ru-RU" sz="1400" b="1" kern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8 207,6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57963" y="29242"/>
        <a:ext cx="2899443" cy="536898"/>
      </dsp:txXfrm>
    </dsp:sp>
    <dsp:sp modelId="{06B4376C-F94B-4E7E-B282-9E3E95CC70A1}">
      <dsp:nvSpPr>
        <dsp:cNvPr id="0" name=""/>
        <dsp:cNvSpPr/>
      </dsp:nvSpPr>
      <dsp:spPr>
        <a:xfrm>
          <a:off x="2628918" y="624935"/>
          <a:ext cx="2957533" cy="5949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352,6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57963" y="653980"/>
        <a:ext cx="2899443" cy="536898"/>
      </dsp:txXfrm>
    </dsp:sp>
    <dsp:sp modelId="{C3DD030A-2DF0-4E77-A16F-FDE3CFA5DB43}">
      <dsp:nvSpPr>
        <dsp:cNvPr id="0" name=""/>
        <dsp:cNvSpPr/>
      </dsp:nvSpPr>
      <dsp:spPr>
        <a:xfrm>
          <a:off x="2628918" y="1249673"/>
          <a:ext cx="2957533" cy="5949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</a:t>
          </a:r>
          <a:r>
            <a:rPr lang="ru-RU" sz="1400" kern="1200" baseline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безопасность и правоохранительная деятельность </a:t>
          </a:r>
          <a:r>
            <a:rPr lang="ru-RU" sz="1400" kern="1200" baseline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26,8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2657963" y="1278718"/>
        <a:ext cx="2899443" cy="536898"/>
      </dsp:txXfrm>
    </dsp:sp>
    <dsp:sp modelId="{1612F3DF-EC61-41FA-8CEA-59E1929CED5D}">
      <dsp:nvSpPr>
        <dsp:cNvPr id="0" name=""/>
        <dsp:cNvSpPr/>
      </dsp:nvSpPr>
      <dsp:spPr>
        <a:xfrm>
          <a:off x="2628918" y="1874412"/>
          <a:ext cx="2957533" cy="5949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 15,0</a:t>
          </a:r>
          <a:endParaRPr lang="ru-RU" sz="1400" b="1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2657963" y="1903457"/>
        <a:ext cx="2899443" cy="536898"/>
      </dsp:txXfrm>
    </dsp:sp>
    <dsp:sp modelId="{3E7A4BFF-44F9-47A0-B21C-2857B4C12BE8}">
      <dsp:nvSpPr>
        <dsp:cNvPr id="0" name=""/>
        <dsp:cNvSpPr/>
      </dsp:nvSpPr>
      <dsp:spPr>
        <a:xfrm>
          <a:off x="2628918" y="2499150"/>
          <a:ext cx="2957533" cy="59498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</a:t>
          </a: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1124,7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57963" y="2528195"/>
        <a:ext cx="2899443" cy="536898"/>
      </dsp:txXfrm>
    </dsp:sp>
    <dsp:sp modelId="{E050B805-81FB-4649-86F7-CD1F702F65C1}">
      <dsp:nvSpPr>
        <dsp:cNvPr id="0" name=""/>
        <dsp:cNvSpPr/>
      </dsp:nvSpPr>
      <dsp:spPr>
        <a:xfrm>
          <a:off x="2628918" y="3123889"/>
          <a:ext cx="2957533" cy="5949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 </a:t>
          </a:r>
          <a:r>
            <a:rPr lang="ru-RU" sz="16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3,0</a:t>
          </a:r>
          <a:endParaRPr lang="ru-RU" sz="16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2657963" y="3152934"/>
        <a:ext cx="2899443" cy="536898"/>
      </dsp:txXfrm>
    </dsp:sp>
    <dsp:sp modelId="{BAAE6A1A-0B84-4670-949D-78A57C8ACB3A}">
      <dsp:nvSpPr>
        <dsp:cNvPr id="0" name=""/>
        <dsp:cNvSpPr/>
      </dsp:nvSpPr>
      <dsp:spPr>
        <a:xfrm>
          <a:off x="2628918" y="3748627"/>
          <a:ext cx="2957533" cy="5949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7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4538,7</a:t>
          </a:r>
          <a:endParaRPr lang="ru-RU" sz="17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57963" y="3777672"/>
        <a:ext cx="2899443" cy="536898"/>
      </dsp:txXfrm>
    </dsp:sp>
    <dsp:sp modelId="{CE5ABABE-A048-4B44-9461-55905AEE6CC1}">
      <dsp:nvSpPr>
        <dsp:cNvPr id="0" name=""/>
        <dsp:cNvSpPr/>
      </dsp:nvSpPr>
      <dsp:spPr>
        <a:xfrm>
          <a:off x="2628918" y="4373365"/>
          <a:ext cx="2957533" cy="5949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 </a:t>
          </a:r>
          <a:r>
            <a:rPr lang="ru-RU" sz="17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501,9</a:t>
          </a:r>
          <a:endParaRPr lang="ru-RU" sz="17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57963" y="4402410"/>
        <a:ext cx="2899443" cy="536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0.58112</cdr:x>
      <cdr:y>0.0412</cdr:y>
    </cdr:from>
    <cdr:to>
      <cdr:x>0.86461</cdr:x>
      <cdr:y>0.10561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13772" y="23027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4504,2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26.02.2024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240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26.02.2024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25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26.02.2024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2/26/2024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chart" Target="../charts/chart4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85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Дегтевского сельского поселения</a:t>
            </a:r>
            <a:r>
              <a:rPr lang="ru-RU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00372"/>
            <a:ext cx="8964488" cy="300039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Дегтевского сельского поселения Миллеровского района</a:t>
            </a:r>
          </a:p>
          <a:p>
            <a:pPr algn="ctr" eaLnBrk="1" hangingPunct="1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00024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6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от других бюджетов бюджетной системы Российской Федерации</a:t>
            </a:r>
            <a:endParaRPr lang="ru-RU" sz="25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373382"/>
              </p:ext>
            </p:extLst>
          </p:nvPr>
        </p:nvGraphicFramePr>
        <p:xfrm>
          <a:off x="428596" y="1357298"/>
          <a:ext cx="8208912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669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2023 </a:t>
                      </a: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2024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2025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 2026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58478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4638,8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4800,1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3722,4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3424,3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362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78462">
                <a:tc>
                  <a:txBody>
                    <a:bodyPr/>
                    <a:lstStyle/>
                    <a:p>
                      <a:pPr marL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u="none" strike="noStrike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Дотации </a:t>
                      </a:r>
                      <a:endParaRPr lang="ru-RU" sz="1800" b="1" i="0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4344,6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4447,3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3334,8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3001,3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601894">
                <a:tc>
                  <a:txBody>
                    <a:bodyPr/>
                    <a:lstStyle/>
                    <a:p>
                      <a:pPr marL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u="none" strike="noStrike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Субвенции</a:t>
                      </a:r>
                      <a:endParaRPr lang="ru-RU" sz="1800" b="1" i="0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294,2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352,8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423,0</a:t>
                      </a:r>
                      <a:endParaRPr lang="ru-RU" sz="180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a:endParaRPr>
                    </a:p>
                  </a:txBody>
                  <a:tcPr marL="0" marR="0" marT="0" marB="0"/>
                </a:tc>
              </a:tr>
              <a:tr h="445801">
                <a:tc>
                  <a:txBody>
                    <a:bodyPr/>
                    <a:lstStyle/>
                    <a:p>
                      <a:pPr marL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i="0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60648"/>
            <a:ext cx="3247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18"/>
          <p:cNvSpPr/>
          <p:nvPr/>
        </p:nvSpPr>
        <p:spPr>
          <a:xfrm>
            <a:off x="543953" y="5572140"/>
            <a:ext cx="8600047" cy="4895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latin typeface="Times New Roman"/>
              </a:rPr>
              <a:t>*)</a:t>
            </a:r>
            <a:r>
              <a:rPr lang="en-US" sz="1598" b="1" i="0" spc="212" baseline="0" dirty="0">
                <a:latin typeface="Times New Roman"/>
              </a:rPr>
              <a:t> </a:t>
            </a:r>
            <a:r>
              <a:rPr lang="en-US" sz="1598" b="1" i="0" spc="0" baseline="0" dirty="0">
                <a:latin typeface="Arial,Bold"/>
              </a:rPr>
              <a:t>О</a:t>
            </a:r>
            <a:r>
              <a:rPr lang="en-US" sz="1598" b="1" i="0" spc="-27" baseline="0" dirty="0">
                <a:latin typeface="Arial,Bold"/>
              </a:rPr>
              <a:t>б</a:t>
            </a:r>
            <a:r>
              <a:rPr lang="en-US" sz="1598" b="1" i="0" spc="0" baseline="0" dirty="0">
                <a:latin typeface="Arial,Bold"/>
              </a:rPr>
              <a:t>ъ</a:t>
            </a:r>
            <a:r>
              <a:rPr lang="en-US" sz="1598" b="1" i="0" spc="-14" baseline="0" dirty="0">
                <a:latin typeface="Arial,Bold"/>
              </a:rPr>
              <a:t>е</a:t>
            </a:r>
            <a:r>
              <a:rPr lang="en-US" sz="1598" b="1" i="0" spc="0" baseline="0" dirty="0">
                <a:latin typeface="Arial,Bold"/>
              </a:rPr>
              <a:t>м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0" baseline="0" dirty="0" err="1">
                <a:latin typeface="Arial,Bold"/>
              </a:rPr>
              <a:t>м</a:t>
            </a:r>
            <a:r>
              <a:rPr lang="en-US" sz="1598" b="1" i="0" spc="-12" baseline="0" dirty="0" err="1">
                <a:latin typeface="Arial,Bold"/>
              </a:rPr>
              <a:t>е</a:t>
            </a:r>
            <a:r>
              <a:rPr lang="en-US" sz="1598" b="1" i="0" spc="0" baseline="0" dirty="0" err="1">
                <a:latin typeface="Arial,Bold"/>
              </a:rPr>
              <a:t>жб</a:t>
            </a:r>
            <a:r>
              <a:rPr lang="en-US" sz="1598" b="1" i="0" spc="-20" baseline="0" dirty="0" err="1">
                <a:latin typeface="Arial,Bold"/>
              </a:rPr>
              <a:t>ю</a:t>
            </a:r>
            <a:r>
              <a:rPr lang="en-US" sz="1598" b="1" i="0" spc="0" baseline="0" dirty="0" err="1">
                <a:latin typeface="Arial,Bold"/>
              </a:rPr>
              <a:t>д</a:t>
            </a:r>
            <a:r>
              <a:rPr lang="en-US" sz="1598" b="1" i="0" spc="-28" baseline="0" dirty="0" err="1">
                <a:latin typeface="Arial,Bold"/>
              </a:rPr>
              <a:t>ж</a:t>
            </a:r>
            <a:r>
              <a:rPr lang="en-US" sz="1598" b="1" i="0" spc="-12" baseline="0" dirty="0" err="1">
                <a:latin typeface="Arial,Bold"/>
              </a:rPr>
              <a:t>е</a:t>
            </a:r>
            <a:r>
              <a:rPr lang="en-US" sz="1598" b="1" i="0" spc="0" baseline="0" dirty="0" err="1">
                <a:latin typeface="Arial,Bold"/>
              </a:rPr>
              <a:t>тных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транс</a:t>
            </a:r>
            <a:r>
              <a:rPr lang="en-US" sz="1598" b="1" i="0" spc="-31" baseline="0" dirty="0" err="1" smtClean="0">
                <a:latin typeface="Arial,Bold"/>
              </a:rPr>
              <a:t>ф</a:t>
            </a:r>
            <a:r>
              <a:rPr lang="en-US" sz="1598" b="1" i="0" spc="0" baseline="0" dirty="0" err="1" smtClean="0">
                <a:latin typeface="Arial,Bold"/>
              </a:rPr>
              <a:t>е</a:t>
            </a:r>
            <a:r>
              <a:rPr lang="en-US" sz="1598" b="1" i="0" spc="-15" baseline="0" dirty="0" err="1" smtClean="0">
                <a:latin typeface="Arial,Bold"/>
              </a:rPr>
              <a:t>р</a:t>
            </a:r>
            <a:r>
              <a:rPr lang="en-US" sz="1598" b="1" i="0" spc="-27" baseline="0" dirty="0" err="1" smtClean="0">
                <a:latin typeface="Arial,Bold"/>
              </a:rPr>
              <a:t>т</a:t>
            </a:r>
            <a:r>
              <a:rPr lang="en-US" sz="1598" b="1" i="0" spc="0" baseline="0" dirty="0" err="1" smtClean="0">
                <a:latin typeface="Arial,Bold"/>
              </a:rPr>
              <a:t>ов</a:t>
            </a:r>
            <a:r>
              <a:rPr lang="en-US" sz="1598" b="1" i="0" spc="143" baseline="0" dirty="0" smtClean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б</a:t>
            </a:r>
            <a:r>
              <a:rPr lang="en-US" sz="1598" b="1" i="0" spc="-63" baseline="0" dirty="0" err="1" smtClean="0">
                <a:latin typeface="Arial,Bold"/>
              </a:rPr>
              <a:t>у</a:t>
            </a:r>
            <a:r>
              <a:rPr lang="en-US" sz="1598" b="1" i="0" spc="0" baseline="0" dirty="0" err="1" smtClean="0">
                <a:latin typeface="Arial,Bold"/>
              </a:rPr>
              <a:t>д</a:t>
            </a:r>
            <a:r>
              <a:rPr lang="en-US" sz="1598" b="1" i="0" spc="-12" baseline="0" dirty="0" err="1" smtClean="0">
                <a:latin typeface="Arial,Bold"/>
              </a:rPr>
              <a:t>е</a:t>
            </a:r>
            <a:r>
              <a:rPr lang="en-US" sz="1598" b="1" i="0" spc="0" baseline="0" dirty="0" err="1" smtClean="0">
                <a:latin typeface="Arial,Bold"/>
              </a:rPr>
              <a:t>т</a:t>
            </a:r>
            <a:r>
              <a:rPr lang="en-US" sz="1598" b="1" i="0" spc="167" baseline="0" dirty="0" smtClean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у</a:t>
            </a:r>
            <a:r>
              <a:rPr lang="en-US" sz="1598" b="1" i="0" spc="-27" baseline="0" dirty="0" err="1" smtClean="0">
                <a:latin typeface="Arial,Bold"/>
              </a:rPr>
              <a:t>т</a:t>
            </a:r>
            <a:r>
              <a:rPr lang="en-US" sz="1598" b="1" i="0" spc="-39" baseline="0" dirty="0" err="1" smtClean="0">
                <a:latin typeface="Arial,Bold"/>
              </a:rPr>
              <a:t>о</a:t>
            </a:r>
            <a:r>
              <a:rPr lang="en-US" sz="1598" b="1" i="0" spc="0" baseline="0" dirty="0" err="1" smtClean="0">
                <a:latin typeface="Arial,Bold"/>
              </a:rPr>
              <a:t>чнен</a:t>
            </a:r>
            <a:r>
              <a:rPr lang="en-US" sz="1598" b="1" i="0" spc="143" baseline="0" dirty="0" smtClean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ко</a:t>
            </a:r>
            <a:r>
              <a:rPr lang="en-US" sz="1598" b="1" i="0" spc="155" baseline="0" dirty="0" smtClean="0">
                <a:latin typeface="Arial"/>
              </a:rPr>
              <a:t> </a:t>
            </a:r>
            <a:r>
              <a:rPr lang="en-US" sz="1598" b="1" i="0" spc="-11" baseline="0" dirty="0" err="1" smtClean="0">
                <a:latin typeface="Arial,Bold"/>
              </a:rPr>
              <a:t>в</a:t>
            </a:r>
            <a:r>
              <a:rPr lang="en-US" sz="1598" b="1" i="0" spc="-27" baseline="0" dirty="0" err="1" smtClean="0">
                <a:latin typeface="Arial,Bold"/>
              </a:rPr>
              <a:t>т</a:t>
            </a:r>
            <a:r>
              <a:rPr lang="en-US" sz="1598" b="1" i="0" spc="0" baseline="0" dirty="0" err="1" smtClean="0">
                <a:latin typeface="Arial,Bold"/>
              </a:rPr>
              <a:t>ор</a:t>
            </a:r>
            <a:r>
              <a:rPr lang="en-US" sz="1598" b="1" i="0" spc="-14" baseline="0" dirty="0" err="1" smtClean="0">
                <a:latin typeface="Arial,Bold"/>
              </a:rPr>
              <a:t>о</a:t>
            </a:r>
            <a:r>
              <a:rPr lang="en-US" sz="1598" b="1" i="0" spc="0" baseline="0" dirty="0" err="1" smtClean="0">
                <a:latin typeface="Arial,Bold"/>
              </a:rPr>
              <a:t>м</a:t>
            </a:r>
            <a:r>
              <a:rPr lang="en-US" sz="1598" b="1" i="0" spc="-22" baseline="0" dirty="0" err="1" smtClean="0">
                <a:latin typeface="Arial,Bold"/>
              </a:rPr>
              <a:t>у</a:t>
            </a:r>
            <a:r>
              <a:rPr lang="en-US" sz="1598" b="1" i="0" spc="155" baseline="0" dirty="0" smtClean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чтению</a:t>
            </a:r>
            <a:r>
              <a:rPr lang="en-US" sz="1598" b="1" i="0" spc="143" baseline="0" dirty="0" smtClean="0">
                <a:latin typeface="Arial"/>
              </a:rPr>
              <a:t> </a:t>
            </a:r>
            <a:r>
              <a:rPr lang="en-US" sz="1598" b="1" i="0" spc="0" baseline="0" dirty="0" smtClean="0">
                <a:latin typeface="Arial,Bold"/>
              </a:rPr>
              <a:t>проек</a:t>
            </a:r>
            <a:r>
              <a:rPr lang="en-US" sz="1598" b="1" i="0" spc="-15" baseline="0" dirty="0" smtClean="0">
                <a:latin typeface="Arial,Bold"/>
              </a:rPr>
              <a:t>т</a:t>
            </a:r>
            <a:r>
              <a:rPr lang="en-US" sz="1598" b="1" i="0" spc="0" baseline="0" dirty="0" smtClean="0">
                <a:latin typeface="Arial,Bold"/>
              </a:rPr>
              <a:t>а</a:t>
            </a:r>
            <a:r>
              <a:rPr lang="en-US" sz="1598" b="1" i="0" spc="0" baseline="0" dirty="0" smtClean="0">
                <a:latin typeface="Arial"/>
              </a:rPr>
              <a:t> </a:t>
            </a:r>
          </a:p>
          <a:p>
            <a:pPr marL="0">
              <a:lnSpc>
                <a:spcPts val="1921"/>
              </a:lnSpc>
            </a:pPr>
            <a:r>
              <a:rPr lang="en-US" sz="1596" b="1" i="0" spc="0" baseline="0" dirty="0" err="1" smtClean="0">
                <a:latin typeface="Arial,Bold"/>
              </a:rPr>
              <a:t>о</a:t>
            </a:r>
            <a:r>
              <a:rPr lang="en-US" sz="1596" b="1" i="0" spc="-41" baseline="0" dirty="0" err="1" smtClean="0">
                <a:latin typeface="Arial,Bold"/>
              </a:rPr>
              <a:t>б</a:t>
            </a:r>
            <a:r>
              <a:rPr lang="en-US" sz="1596" b="1" i="0" spc="0" baseline="0" dirty="0" err="1" smtClean="0">
                <a:latin typeface="Arial,Bold"/>
              </a:rPr>
              <a:t>лас</a:t>
            </a:r>
            <a:r>
              <a:rPr lang="en-US" sz="1596" b="1" i="0" spc="-14" baseline="0" dirty="0" err="1" smtClean="0">
                <a:latin typeface="Arial,Bold"/>
              </a:rPr>
              <a:t>т</a:t>
            </a:r>
            <a:r>
              <a:rPr lang="en-US" sz="1596" b="1" i="0" spc="0" baseline="0" dirty="0" err="1" smtClean="0">
                <a:latin typeface="Arial,Bold"/>
              </a:rPr>
              <a:t>но</a:t>
            </a:r>
            <a:r>
              <a:rPr lang="en-US" sz="1596" b="1" i="0" spc="-31" baseline="0" dirty="0" err="1" smtClean="0">
                <a:latin typeface="Arial,Bold"/>
              </a:rPr>
              <a:t>г</a:t>
            </a:r>
            <a:r>
              <a:rPr lang="en-US" sz="1596" b="1" i="0" spc="0" baseline="0" dirty="0" err="1" smtClean="0">
                <a:latin typeface="Arial,Bold"/>
              </a:rPr>
              <a:t>о</a:t>
            </a:r>
            <a:r>
              <a:rPr lang="en-US" sz="1596" b="1" i="0" spc="1167" baseline="0" dirty="0" smtClean="0">
                <a:latin typeface="Arial"/>
              </a:rPr>
              <a:t> </a:t>
            </a:r>
            <a:r>
              <a:rPr lang="en-US" sz="1596" b="1" i="0" spc="0" baseline="0" dirty="0" err="1" smtClean="0">
                <a:latin typeface="Arial,Bold"/>
              </a:rPr>
              <a:t>б</a:t>
            </a:r>
            <a:r>
              <a:rPr lang="en-US" sz="1596" b="1" i="0" spc="-19" baseline="0" dirty="0" err="1" smtClean="0">
                <a:latin typeface="Arial,Bold"/>
              </a:rPr>
              <a:t>ю</a:t>
            </a:r>
            <a:r>
              <a:rPr lang="en-US" sz="1596" b="1" i="0" spc="0" baseline="0" dirty="0" err="1" smtClean="0">
                <a:latin typeface="Arial,Bold"/>
              </a:rPr>
              <a:t>д</a:t>
            </a:r>
            <a:r>
              <a:rPr lang="en-US" sz="1596" b="1" i="0" spc="-27" baseline="0" dirty="0" err="1" smtClean="0">
                <a:latin typeface="Arial,Bold"/>
              </a:rPr>
              <a:t>ж</a:t>
            </a:r>
            <a:r>
              <a:rPr lang="en-US" sz="1596" b="1" i="0" spc="-11" baseline="0" dirty="0" err="1" smtClean="0">
                <a:latin typeface="Arial,Bold"/>
              </a:rPr>
              <a:t>е</a:t>
            </a:r>
            <a:r>
              <a:rPr lang="en-US" sz="1596" b="1" i="0" spc="0" baseline="0" dirty="0" err="1" smtClean="0">
                <a:latin typeface="Arial,Bold"/>
              </a:rPr>
              <a:t>т</a:t>
            </a:r>
            <a:r>
              <a:rPr lang="ru-RU" sz="1596" b="1" i="0" spc="0" baseline="0" dirty="0" smtClean="0">
                <a:latin typeface="Arial,Bold"/>
              </a:rPr>
              <a:t>а</a:t>
            </a:r>
            <a:endParaRPr lang="en-US" sz="1596" b="1" i="0" spc="0" baseline="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Дегтевского сельского поселения Миллеровского района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8529903"/>
              </p:ext>
            </p:extLst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357686" y="4500570"/>
            <a:ext cx="1000132" cy="28575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530948">
            <a:off x="4310172" y="4239033"/>
            <a:ext cx="9035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114,0%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-114304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3725447231"/>
              </p:ext>
            </p:extLst>
          </p:nvPr>
        </p:nvGraphicFramePr>
        <p:xfrm>
          <a:off x="0" y="1189609"/>
          <a:ext cx="5143504" cy="516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214290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04" name="Picture 2004"/>
          <p:cNvPicPr>
            <a:picLocks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2176273"/>
            <a:ext cx="114300" cy="105155"/>
          </a:xfrm>
          <a:prstGeom prst="rect">
            <a:avLst/>
          </a:prstGeom>
          <a:solidFill>
            <a:srgbClr val="92D050"/>
          </a:solidFill>
          <a:extLst/>
        </p:spPr>
      </p:pic>
      <p:pic>
        <p:nvPicPr>
          <p:cNvPr id="2005" name="Picture 2005"/>
          <p:cNvPicPr>
            <a:picLocks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2756916"/>
            <a:ext cx="114300" cy="114300"/>
          </a:xfrm>
          <a:prstGeom prst="rect">
            <a:avLst/>
          </a:prstGeom>
          <a:noFill/>
          <a:extLst/>
        </p:spPr>
      </p:pic>
      <p:pic>
        <p:nvPicPr>
          <p:cNvPr id="2006" name="Picture 2006"/>
          <p:cNvPicPr>
            <a:picLocks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3342132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08" name="Picture 2008"/>
          <p:cNvPicPr>
            <a:picLocks noChangeArrowheads="1"/>
          </p:cNvPicPr>
          <p:nvPr/>
        </p:nvPicPr>
        <p:blipFill>
          <a:blip r:embed="rId8" cstate="print">
            <a:duotone>
              <a:prstClr val="black"/>
              <a:srgbClr val="1FD15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6" y="4000504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28" name="Picture 202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995" y="6277357"/>
            <a:ext cx="405384" cy="400811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107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b="1" i="0" spc="0" baseline="0" dirty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Расходы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бюджета </a:t>
            </a:r>
            <a:r>
              <a:rPr lang="ru-RU" b="1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Дегтевского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marL="0" algn="ctr"/>
            <a:r>
              <a:rPr lang="en-US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в 2024 </a:t>
            </a:r>
            <a:r>
              <a:rPr lang="en-US" b="1" i="0" spc="0" baseline="0" dirty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году</a:t>
            </a:r>
            <a:r>
              <a:rPr lang="en-US" b="1" i="0" spc="0" baseline="0" dirty="0">
                <a:solidFill>
                  <a:srgbClr val="1F497D"/>
                </a:solidFill>
                <a:latin typeface="Trebuchet MS,Bold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038" name="Rectangle 2038"/>
          <p:cNvSpPr/>
          <p:nvPr/>
        </p:nvSpPr>
        <p:spPr>
          <a:xfrm>
            <a:off x="177643" y="1011517"/>
            <a:ext cx="3158750" cy="7383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объем расходов</a:t>
            </a:r>
          </a:p>
          <a:p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2024 году – 12 954,3 тыс. руб.</a:t>
            </a:r>
          </a:p>
          <a:p>
            <a:pPr marL="0"/>
            <a:r>
              <a:rPr lang="en-US" sz="1598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598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48" name="Rectangle 2048"/>
          <p:cNvSpPr/>
          <p:nvPr/>
        </p:nvSpPr>
        <p:spPr>
          <a:xfrm>
            <a:off x="5531214" y="2119062"/>
            <a:ext cx="2405723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403" b="1" i="0" spc="-42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sz="1403" b="1" i="0" spc="-19" baseline="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ика</a:t>
            </a:r>
            <a:r>
              <a:rPr lang="en-US" sz="1403" b="1" i="0" spc="-15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501,9</a:t>
            </a:r>
          </a:p>
        </p:txBody>
      </p:sp>
      <p:sp>
        <p:nvSpPr>
          <p:cNvPr id="2052" name="Rectangle 2052"/>
          <p:cNvSpPr/>
          <p:nvPr/>
        </p:nvSpPr>
        <p:spPr>
          <a:xfrm>
            <a:off x="5643570" y="4357694"/>
            <a:ext cx="3271830" cy="194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r>
              <a:rPr lang="en-US" sz="1403" b="1" i="0" spc="-13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352,6</a:t>
            </a:r>
            <a:endParaRPr lang="ru-RU" sz="1403" b="1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endParaRPr lang="ru-RU" sz="1403" b="1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 безопасность и </a:t>
            </a:r>
          </a:p>
          <a:p>
            <a:pPr marL="0"/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правоохранительная деятельность –</a:t>
            </a:r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26,8</a:t>
            </a:r>
            <a:endParaRPr lang="ru-RU" sz="1403" b="1" i="0" spc="0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endParaRPr lang="ru-RU" sz="1403" b="1" dirty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3,0</a:t>
            </a:r>
          </a:p>
          <a:p>
            <a:pPr marL="0"/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/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Национальная экономика – 15,0</a:t>
            </a:r>
            <a:endParaRPr lang="ru-RU" sz="1403" b="1" i="0" spc="0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endParaRPr lang="ru-RU" sz="1403" b="1" i="0" spc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2053"/>
          <p:cNvSpPr/>
          <p:nvPr/>
        </p:nvSpPr>
        <p:spPr>
          <a:xfrm>
            <a:off x="5540267" y="2603875"/>
            <a:ext cx="1881925" cy="42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Обще</a:t>
            </a:r>
            <a:r>
              <a:rPr lang="en-US" sz="1403" b="1" i="0" spc="-22" baseline="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3" b="1" i="0" spc="-85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дарс</a:t>
            </a:r>
            <a:r>
              <a:rPr lang="en-US" sz="1403" b="1" i="0" spc="-16" baseline="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-23" baseline="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енные </a:t>
            </a:r>
          </a:p>
          <a:p>
            <a:pPr marL="0">
              <a:lnSpc>
                <a:spcPts val="1622"/>
              </a:lnSpc>
            </a:pPr>
            <a:r>
              <a:rPr lang="en-US" sz="1403" b="1" i="0" spc="-23" baseline="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опр</a:t>
            </a:r>
            <a:r>
              <a:rPr lang="en-US" sz="1403" b="1" i="0" spc="-32" baseline="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8207,6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2055"/>
          <p:cNvSpPr/>
          <p:nvPr/>
        </p:nvSpPr>
        <p:spPr>
          <a:xfrm>
            <a:off x="5540266" y="3190567"/>
            <a:ext cx="3060526" cy="431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3" b="1" i="0" spc="-44" baseline="0" dirty="0" err="1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илищно-</a:t>
            </a:r>
            <a:r>
              <a:rPr lang="en-US" sz="1403" b="1" i="0" spc="-18" baseline="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403" b="1" i="0" spc="-29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403" b="1" i="0" spc="-19" baseline="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403" b="1" i="0" spc="-49" baseline="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нальное</a:t>
            </a:r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3" b="1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en-US" sz="1403" b="1" i="0" spc="-36" baseline="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403" b="1" i="0" spc="-29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зяйс</a:t>
            </a:r>
            <a:r>
              <a:rPr lang="en-US" sz="1403" b="1" i="0" spc="-15" baseline="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-23" baseline="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1124,7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2056"/>
          <p:cNvSpPr/>
          <p:nvPr/>
        </p:nvSpPr>
        <p:spPr>
          <a:xfrm>
            <a:off x="5572132" y="3929066"/>
            <a:ext cx="3332129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4538,7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Rectangle 2060"/>
          <p:cNvSpPr/>
          <p:nvPr/>
        </p:nvSpPr>
        <p:spPr>
          <a:xfrm>
            <a:off x="865164" y="5457835"/>
            <a:ext cx="60914" cy="2916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95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95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Rectangle 2061"/>
          <p:cNvSpPr/>
          <p:nvPr/>
        </p:nvSpPr>
        <p:spPr>
          <a:xfrm>
            <a:off x="386319" y="5791674"/>
            <a:ext cx="60914" cy="2916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95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95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6412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87386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ыс.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3" b="1" i="0" spc="-49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-39" baseline="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3" b="1" i="0" spc="-28" baseline="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548544" y="325487"/>
            <a:ext cx="299120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latin typeface="Arial"/>
              </a:rPr>
              <a:t> Дегтевского 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6" name="Picture 2009"/>
          <p:cNvPicPr>
            <a:picLocks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6" y="4357694"/>
            <a:ext cx="114300" cy="114300"/>
          </a:xfrm>
          <a:prstGeom prst="rect">
            <a:avLst/>
          </a:prstGeom>
          <a:noFill/>
          <a:extLst/>
        </p:spPr>
      </p:pic>
      <p:sp>
        <p:nvSpPr>
          <p:cNvPr id="47" name="Номер слайда 8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8" name="Picture 2009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6" y="4857760"/>
            <a:ext cx="114300" cy="114300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5482636"/>
            <a:ext cx="128023" cy="12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91" y="5965207"/>
            <a:ext cx="128023" cy="12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Дегтевского сельского поселения Миллеровского района, формируемые в рамках муниципальных программ Дегтевского сельского поселения, и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26781"/>
              </p:ext>
            </p:extLst>
          </p:nvPr>
        </p:nvGraphicFramePr>
        <p:xfrm>
          <a:off x="285721" y="1671320"/>
          <a:ext cx="8572559" cy="47496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2492"/>
                <a:gridCol w="1296689"/>
                <a:gridCol w="1296689"/>
                <a:gridCol w="1296689"/>
              </a:tblGrid>
              <a:tr h="282810">
                <a:tc>
                  <a:txBody>
                    <a:bodyPr/>
                    <a:lstStyle/>
                    <a:p>
                      <a:endParaRPr lang="ru-RU" sz="12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2026год</a:t>
                      </a:r>
                    </a:p>
                  </a:txBody>
                  <a:tcPr/>
                </a:tc>
              </a:tr>
              <a:tr h="49818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8071,8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7461,3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7730,2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71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 и безопасности людей на водных объектах»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26,8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978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Дегтевского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1203,0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599,5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624,6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82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4504,2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4618,6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3652,4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482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</a:t>
                      </a:r>
                      <a:r>
                        <a:rPr lang="ru-RU" sz="1200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поддержка граждан»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491,2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491,2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491,2</a:t>
                      </a:r>
                      <a:endParaRPr lang="ru-RU" sz="1200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доступным </a:t>
                      </a:r>
                      <a:br>
                        <a:rPr kumimoji="0" lang="ru-RU" sz="1200" kern="1200" dirty="0" smtClean="0"/>
                      </a:br>
                      <a:r>
                        <a:rPr kumimoji="0" lang="ru-RU" sz="1200" kern="1200" dirty="0" smtClean="0"/>
                        <a:t>и комфортным жильем населения Дегтевского сельского поселения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10,7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71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«Формирование</a:t>
                      </a:r>
                      <a:r>
                        <a:rPr lang="ru-RU" sz="1200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современной городской среды на территории муниципального образования «Дегтевского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14312,2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13172,1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12499,9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458,1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855,0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1791,3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72396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«Культура, кинематография» на 2024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5845554"/>
              </p:ext>
            </p:extLst>
          </p:nvPr>
        </p:nvGraphicFramePr>
        <p:xfrm>
          <a:off x="0" y="142873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260648"/>
            <a:ext cx="33912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572132" y="260648"/>
            <a:ext cx="32483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 год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57818" y="4857760"/>
            <a:ext cx="2786082" cy="178595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(93,7%)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447,3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1538" y="4857760"/>
            <a:ext cx="2592288" cy="1785950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(6,3 %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352,8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1714488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800,1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5982545">
            <a:off x="2306351" y="3619038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29"/>
          <p:cNvGrpSpPr/>
          <p:nvPr/>
        </p:nvGrpSpPr>
        <p:grpSpPr>
          <a:xfrm rot="16556065">
            <a:off x="5163404" y="3518536"/>
            <a:ext cx="1530908" cy="701809"/>
            <a:chOff x="3304843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3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0694" y="260648"/>
            <a:ext cx="3247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Дегтевского сельского поселения на 2024-2026 годы</a:t>
            </a:r>
            <a:endParaRPr lang="ru-RU" sz="2800" b="1" spc="-15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709331"/>
              </p:ext>
            </p:extLst>
          </p:nvPr>
        </p:nvGraphicFramePr>
        <p:xfrm>
          <a:off x="323528" y="2348879"/>
          <a:ext cx="8568953" cy="1948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/>
                <a:gridCol w="1464163"/>
                <a:gridCol w="1464163"/>
                <a:gridCol w="1464163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01.01.2024)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01.01.2026)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1500174"/>
            <a:ext cx="7920000" cy="108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algn="ctr"/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2714620"/>
            <a:ext cx="7920000" cy="1080000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/>
            <a:r>
              <a:rPr lang="ru-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Дегтевского сельского поселения на 2024-2026 годы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5000636"/>
            <a:ext cx="7920000" cy="108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Прогноз социально-экономического развития Дегтевского сельского поселения на 2024-2026 года</a:t>
            </a:r>
          </a:p>
          <a:p>
            <a:pPr algn="ctr"/>
            <a:endParaRPr lang="ru-RU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1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Муниципальные </a:t>
            </a:r>
            <a:r>
              <a:rPr lang="ru-RU" sz="1300" b="1" i="1" dirty="0" smtClean="0">
                <a:solidFill>
                  <a:schemeClr val="bg1"/>
                </a:solidFill>
                <a:cs typeface="Arial" pitchFamily="34" charset="0"/>
              </a:rPr>
              <a:t>программы</a:t>
            </a:r>
            <a:r>
              <a:rPr lang="ru-RU" sz="1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Дегтевского сельского поселения</a:t>
            </a:r>
            <a:endParaRPr lang="ru-RU" sz="13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10" y="3857628"/>
            <a:ext cx="7920000" cy="1080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Областной закон «Об областном бюджете на 2024 год и на плановый период 2025 и 2026 годов»</a:t>
            </a: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2644" y="618636"/>
            <a:ext cx="793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ОСНОВА ФОРМИРОВАНИЯ БЮДЖЕТА ДЕГТЕВСКОГО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РАЙОНА НА</a:t>
            </a:r>
            <a:r>
              <a:rPr lang="en-US" b="1" i="0" spc="-15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2024</a:t>
            </a:r>
            <a:r>
              <a:rPr lang="ru-RU" b="1" dirty="0" smtClean="0"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 И НА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ПЛАНОВЫЙ ПЕРИОД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2025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И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2026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ГОДОВ</a:t>
            </a:r>
            <a:endParaRPr lang="en-US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85720" y="42860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бюджета Дегтевского сельского поселения Миллеровского района на 2024 год и на плановый период 2025 и 2026 годов</a:t>
            </a:r>
            <a:endParaRPr lang="ru-RU" sz="2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714412" y="2357430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142844" y="3071810"/>
            <a:ext cx="7715304" cy="85725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71472" y="3000373"/>
            <a:ext cx="70723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проектом областного закона «Об областном бюджете на 2024 год и на плановый период 2025 и 2026 годов»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71472" y="2357430"/>
            <a:ext cx="69294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357158" y="3857628"/>
            <a:ext cx="7776864" cy="1428760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2143116"/>
            <a:ext cx="1152128" cy="864097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3000372"/>
            <a:ext cx="936104" cy="714380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714752"/>
            <a:ext cx="1500166" cy="14578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85762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учетом Плана мероприятий по росту доходного потенциала Дегтевского сельского поселения, оптимизации расходов  бюджета Дегтевского сельского поселения Миллеровского района и сокращению муниципального долга Дегтевского сельского поселения до 2026 года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57158" y="5429264"/>
            <a:ext cx="7776864" cy="1071570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542926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357826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Дегтевского сельского поселения на 2024-2026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260648"/>
            <a:ext cx="31763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1412776"/>
            <a:ext cx="6525938" cy="1087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Утверждены постановлением Администрации  Дегтевского сельского поселения от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10.11.2023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№ 109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Указ Президента РФ от 07.05.2018 № 204 «О национальных целях и стратегических задач развития Российской Федерации на период до 2025 года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571744"/>
            <a:ext cx="3960440" cy="1571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1600" b="1" dirty="0" smtClean="0"/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Устойчивость бюджетной системы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Повышение уровня жизни граждан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Достижение целей социально-экономического развития Дегтевского сельского поселения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726892452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500043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Дегтевского сельского поселения 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1928802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42913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Дегтевского сельского поселения Миллеровского района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2024-2026 годы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79701"/>
              </p:ext>
            </p:extLst>
          </p:nvPr>
        </p:nvGraphicFramePr>
        <p:xfrm>
          <a:off x="500035" y="1928802"/>
          <a:ext cx="8291186" cy="2523744"/>
        </p:xfrm>
        <a:graphic>
          <a:graphicData uri="http://schemas.openxmlformats.org/drawingml/2006/table">
            <a:tbl>
              <a:tblPr/>
              <a:tblGrid>
                <a:gridCol w="3000395"/>
                <a:gridCol w="1357322"/>
                <a:gridCol w="1285884"/>
                <a:gridCol w="1285884"/>
                <a:gridCol w="1361701"/>
              </a:tblGrid>
              <a:tr h="21600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4572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Бюджет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Доходы, всего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12954,3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770,3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14 027,1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14 291,2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8315,5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9 970,2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10 304,7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10 866,9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безвозмездные поступления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4638,8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800,1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3 722,4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424,3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Расходы, всего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12954,3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14 770,3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14 027,1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14 291,2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. Дефицит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(-), </a:t>
                      </a:r>
                      <a:r>
                        <a:rPr lang="ru-RU" sz="1600" b="1" dirty="0" err="1">
                          <a:latin typeface="+mn-lt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(+)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76814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Основные параметры бюджета Дегтевского сельского поселения Миллеровского района на 2024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970799165"/>
              </p:ext>
            </p:extLst>
          </p:nvPr>
        </p:nvGraphicFramePr>
        <p:xfrm>
          <a:off x="251520" y="1683750"/>
          <a:ext cx="4032448" cy="505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890171346"/>
              </p:ext>
            </p:extLst>
          </p:nvPr>
        </p:nvGraphicFramePr>
        <p:xfrm>
          <a:off x="2857488" y="1772816"/>
          <a:ext cx="821537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83568" y="865891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14 770,3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73501" y="881281"/>
            <a:ext cx="266429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14 770,3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73388"/>
              </p:ext>
            </p:extLst>
          </p:nvPr>
        </p:nvGraphicFramePr>
        <p:xfrm>
          <a:off x="323528" y="1785926"/>
          <a:ext cx="853475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endParaRPr lang="ru-RU" b="1" dirty="0" smtClean="0">
              <a:solidFill>
                <a:schemeClr val="accent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9 970,2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23711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rebuchet MS"/>
                <a:cs typeface="Arial" charset="0"/>
              </a:rPr>
              <a:t>БЮДЖЕТА Дегтевского сельского поселения миллеровского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rebuchet MS"/>
                <a:cs typeface="Arial" charset="0"/>
              </a:rPr>
              <a:t>2024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18,8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1651,1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Налоги на имущество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6180,6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77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81,3</a:t>
              </a: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12,0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1851,0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Инициативные платежи – 151,0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+mn-ea"/>
                <a:cs typeface="+mn-cs"/>
              </a:rPr>
              <a:t>физических лиц в бюджет Дегтевского сельского поселения Миллеровского района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446389"/>
              </p:ext>
            </p:extLst>
          </p:nvPr>
        </p:nvGraphicFramePr>
        <p:xfrm>
          <a:off x="1357290" y="1857364"/>
          <a:ext cx="714380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21496</TotalTime>
  <Words>1036</Words>
  <Application>Microsoft Office PowerPoint</Application>
  <PresentationFormat>Экран (4:3)</PresentationFormat>
  <Paragraphs>300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10195094</vt:lpstr>
      <vt:lpstr>Метро</vt:lpstr>
      <vt:lpstr>Администрация Дегтевского сельского поселения  </vt:lpstr>
      <vt:lpstr>Презентация PowerPoint</vt:lpstr>
      <vt:lpstr>Презентация PowerPoint</vt:lpstr>
      <vt:lpstr>Основные направления бюджетной и налоговой политики Дегтевского сельского поселения на 2024-2026 годы  </vt:lpstr>
      <vt:lpstr>Презентация PowerPoint</vt:lpstr>
      <vt:lpstr>Основные характеристики бюджета Дегтевского сельского поселения Миллеровского района  на 2024-2026 годы</vt:lpstr>
      <vt:lpstr>Основные параметры бюджета Дегтевского сельского поселения Миллеровского района на 2024 год</vt:lpstr>
      <vt:lpstr>Презентация PowerPoint</vt:lpstr>
      <vt:lpstr>Динамика поступлений налога на доходы физических лиц в бюджет Дегтевского сельского поселения Миллеровского района</vt:lpstr>
      <vt:lpstr>Безвозмездные поступления от других бюджетов бюджетной системы Российской Федерации</vt:lpstr>
      <vt:lpstr>Динамика расходов  бюджета Дегтевского сельского поселения Миллеровского района                </vt:lpstr>
      <vt:lpstr>Презентация PowerPoint</vt:lpstr>
      <vt:lpstr>Расходы бюджета Дегтевского сельского поселения Миллеровского района, формируемые в рамках муниципальных программ Дегтевского сельского поселения, и непрограммные расходы   </vt:lpstr>
      <vt:lpstr>Структура расходов по разделу «Культура, кинематография» на 2024 год           </vt:lpstr>
      <vt:lpstr>Презентация PowerPoint</vt:lpstr>
      <vt:lpstr>Структура муниципального долга Дегтевского сельского поселения на 2024-2026 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2191</cp:revision>
  <dcterms:created xsi:type="dcterms:W3CDTF">2011-10-21T12:19:44Z</dcterms:created>
  <dcterms:modified xsi:type="dcterms:W3CDTF">2024-02-26T08:24:18Z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