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197" r:id="rId2"/>
  </p:sldMasterIdLst>
  <p:notesMasterIdLst>
    <p:notesMasterId r:id="rId19"/>
  </p:notesMasterIdLst>
  <p:handoutMasterIdLst>
    <p:handoutMasterId r:id="rId20"/>
  </p:handoutMasterIdLst>
  <p:sldIdLst>
    <p:sldId id="896" r:id="rId3"/>
    <p:sldId id="897" r:id="rId4"/>
    <p:sldId id="1202" r:id="rId5"/>
    <p:sldId id="1166" r:id="rId6"/>
    <p:sldId id="1204" r:id="rId7"/>
    <p:sldId id="1170" r:id="rId8"/>
    <p:sldId id="904" r:id="rId9"/>
    <p:sldId id="1613" r:id="rId10"/>
    <p:sldId id="1368" r:id="rId11"/>
    <p:sldId id="1592" r:id="rId12"/>
    <p:sldId id="1502" r:id="rId13"/>
    <p:sldId id="1608" r:id="rId14"/>
    <p:sldId id="1609" r:id="rId15"/>
    <p:sldId id="1610" r:id="rId16"/>
    <p:sldId id="1611" r:id="rId17"/>
    <p:sldId id="1612" r:id="rId1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DCB1AE"/>
    <a:srgbClr val="99FF66"/>
    <a:srgbClr val="53D2FF"/>
    <a:srgbClr val="EAA0A0"/>
    <a:srgbClr val="CCFF33"/>
    <a:srgbClr val="FB998F"/>
    <a:srgbClr val="7EEA9F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6" autoAdjust="0"/>
    <p:restoredTop sz="95517" autoAdjust="0"/>
  </p:normalViewPr>
  <p:slideViewPr>
    <p:cSldViewPr>
      <p:cViewPr varScale="1">
        <p:scale>
          <a:sx n="79" d="100"/>
          <a:sy n="79" d="100"/>
        </p:scale>
        <p:origin x="-84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8060784798016E-3"/>
          <c:y val="0"/>
          <c:w val="0.9905761683966923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29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bubble3D val="0"/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0.12878057167201809"/>
                  <c:y val="0.163013938622204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2.9901177187842305E-2"/>
                  <c:y val="-0.115430764103133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0751330660229671E-2"/>
                  <c:y val="-9.22181723398254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9.6990026819793212E-2"/>
                  <c:y val="-0.284904241409074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4.6779926197364714E-2"/>
                  <c:y val="-0.1301306265115841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3.8614970237466725E-2"/>
                  <c:y val="-0.2552079683453976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1.9014530984160623E-2"/>
                  <c:y val="-0.1191914573594385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Налог на имущество </c:v>
                </c:pt>
                <c:pt idx="2">
                  <c:v>Штрафы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Доходы от сдачи в аренду имущества</c:v>
                </c:pt>
                <c:pt idx="7">
                  <c:v>Инициативные платежи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16.151934118469224</c:v>
                </c:pt>
                <c:pt idx="1">
                  <c:v>51.397282466269075</c:v>
                </c:pt>
                <c:pt idx="2">
                  <c:v>4.2883349348411336E-2</c:v>
                </c:pt>
                <c:pt idx="3">
                  <c:v>31.444612977772131</c:v>
                </c:pt>
                <c:pt idx="4">
                  <c:v>9.9267012380581804E-2</c:v>
                </c:pt>
                <c:pt idx="5">
                  <c:v>0.67025086759368835</c:v>
                </c:pt>
                <c:pt idx="6">
                  <c:v>0.19376920816689566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861334303871949E-3"/>
                  <c:y val="-5.33294011970081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1604,4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2033,9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524E-2"/>
                  <c:y val="-6.05751029872042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2115,3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2199,9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Проект 2024 год</c:v>
                </c:pt>
                <c:pt idx="1">
                  <c:v>Проект 2025 год</c:v>
                </c:pt>
                <c:pt idx="2">
                  <c:v>Проект 2026 год</c:v>
                </c:pt>
                <c:pt idx="3">
                  <c:v>Проект 2027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1604400</c:v>
                </c:pt>
                <c:pt idx="1">
                  <c:v>2033900</c:v>
                </c:pt>
                <c:pt idx="2">
                  <c:v>2115300</c:v>
                </c:pt>
                <c:pt idx="3">
                  <c:v>2199900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41088"/>
        <c:axId val="32442624"/>
        <c:axId val="0"/>
      </c:bar3DChart>
      <c:catAx>
        <c:axId val="32441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442624"/>
        <c:crosses val="autoZero"/>
        <c:auto val="1"/>
        <c:lblAlgn val="ctr"/>
        <c:lblOffset val="100"/>
        <c:noMultiLvlLbl val="0"/>
      </c:catAx>
      <c:valAx>
        <c:axId val="32442624"/>
        <c:scaling>
          <c:orientation val="minMax"/>
          <c:min val="25000"/>
        </c:scaling>
        <c:delete val="0"/>
        <c:axPos val="l"/>
        <c:majorGridlines/>
        <c:minorGridlines/>
        <c:numFmt formatCode="#,##0.0" sourceLinked="1"/>
        <c:majorTickMark val="out"/>
        <c:minorTickMark val="none"/>
        <c:tickLblPos val="none"/>
        <c:crossAx val="32441088"/>
        <c:crosses val="autoZero"/>
        <c:crossBetween val="between"/>
        <c:majorUnit val="5000"/>
        <c:dispUnits>
          <c:builtInUnit val="thousands"/>
          <c:dispUnitsLbl>
            <c:layout/>
          </c:dispUnitsLbl>
        </c:dispUnits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57798115515E-2"/>
          <c:y val="3.7640074671566062E-2"/>
          <c:w val="0.95494344220189276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15693014681032497"/>
                  <c:y val="-0.2393322712899882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14589,9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0789891244102696"/>
                  <c:y val="-0.189239470322317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16550,6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Проект 2024 год</c:v>
                </c:pt>
                <c:pt idx="1">
                  <c:v> Проект 2025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14589.9</c:v>
                </c:pt>
                <c:pt idx="1">
                  <c:v>16550.599999999999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33233152"/>
        <c:axId val="33259520"/>
        <c:axId val="0"/>
      </c:bar3DChart>
      <c:catAx>
        <c:axId val="3323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332595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259520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3323315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view3D>
      <c:rotX val="30"/>
      <c:rotY val="21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4535169266801348E-3"/>
          <c:w val="1"/>
          <c:h val="0.9886430883804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bubble3D val="0"/>
            <c:explosion val="21"/>
            <c:spPr>
              <a:solidFill>
                <a:srgbClr val="589A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69B-421E-A6F1-2C9E5A17AA11}"/>
              </c:ext>
            </c:extLst>
          </c:dPt>
          <c:dPt>
            <c:idx val="1"/>
            <c:bubble3D val="0"/>
            <c:explosion val="0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69B-421E-A6F1-2C9E5A17AA11}"/>
              </c:ext>
            </c:extLst>
          </c:dPt>
          <c:dPt>
            <c:idx val="2"/>
            <c:bubble3D val="0"/>
            <c:explosion val="6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69B-421E-A6F1-2C9E5A17AA11}"/>
              </c:ext>
            </c:extLst>
          </c:dPt>
          <c:dPt>
            <c:idx val="3"/>
            <c:bubble3D val="0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9B-421E-A6F1-2C9E5A17AA11}"/>
              </c:ext>
            </c:extLst>
          </c:dPt>
          <c:dPt>
            <c:idx val="4"/>
            <c:bubble3D val="0"/>
            <c:explosion val="16"/>
            <c:spPr>
              <a:solidFill>
                <a:srgbClr val="D642E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669B-421E-A6F1-2C9E5A17AA11}"/>
              </c:ext>
            </c:extLst>
          </c:dPt>
          <c:dLbls>
            <c:dLbl>
              <c:idx val="0"/>
              <c:layout>
                <c:manualLayout>
                  <c:x val="-0.22058943804752223"/>
                  <c:y val="-9.593856665045572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9B-421E-A6F1-2C9E5A17AA11}"/>
                </c:ext>
              </c:extLst>
            </c:dLbl>
            <c:dLbl>
              <c:idx val="1"/>
              <c:layout>
                <c:manualLayout>
                  <c:x val="0.13405679039402049"/>
                  <c:y val="-7.66253506743692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9B-421E-A6F1-2C9E5A17AA11}"/>
                </c:ext>
              </c:extLst>
            </c:dLbl>
            <c:dLbl>
              <c:idx val="2"/>
              <c:layout>
                <c:manualLayout>
                  <c:x val="0"/>
                  <c:y val="-8.51420970685135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9B-421E-A6F1-2C9E5A17AA11}"/>
                </c:ext>
              </c:extLst>
            </c:dLbl>
            <c:dLbl>
              <c:idx val="3"/>
              <c:layout>
                <c:manualLayout>
                  <c:x val="4.5777775214542772E-3"/>
                  <c:y val="1.150568879304237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9B-421E-A6F1-2C9E5A17AA11}"/>
                </c:ext>
              </c:extLst>
            </c:dLbl>
            <c:dLbl>
              <c:idx val="4"/>
              <c:layout>
                <c:manualLayout>
                  <c:x val="5.0355552735997046E-2"/>
                  <c:y val="-0.1173580256890322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69B-421E-A6F1-2C9E5A17AA11}"/>
                </c:ext>
              </c:extLst>
            </c:dLbl>
            <c:dLbl>
              <c:idx val="5"/>
              <c:layout>
                <c:manualLayout>
                  <c:x val="5.1634807257543734E-2"/>
                  <c:y val="-0.10639102056184409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69B-421E-A6F1-2C9E5A17AA11}"/>
                </c:ext>
              </c:extLst>
            </c:dLbl>
            <c:dLbl>
              <c:idx val="6"/>
              <c:layout>
                <c:manualLayout>
                  <c:x val="0.10708225147937994"/>
                  <c:y val="-4.9265750442125909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69B-421E-A6F1-2C9E5A17AA11}"/>
                </c:ext>
              </c:extLst>
            </c:dLbl>
            <c:dLbl>
              <c:idx val="7"/>
              <c:layout>
                <c:manualLayout>
                  <c:x val="0.14563186201195577"/>
                  <c:y val="4.6672816208329797E-2"/>
                </c:manualLayout>
              </c:layout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9B-421E-A6F1-2C9E5A17AA11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Общегос.вопр</c:v>
                </c:pt>
                <c:pt idx="1">
                  <c:v>Нац.об</c:v>
                </c:pt>
                <c:pt idx="2">
                  <c:v>Нац.без</c:v>
                </c:pt>
                <c:pt idx="3">
                  <c:v>Нац.экон</c:v>
                </c:pt>
                <c:pt idx="4">
                  <c:v>ЖКХ</c:v>
                </c:pt>
                <c:pt idx="5">
                  <c:v>Обр</c:v>
                </c:pt>
                <c:pt idx="6">
                  <c:v>Культ</c:v>
                </c:pt>
                <c:pt idx="7">
                  <c:v>Пенсии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8462.6</c:v>
                </c:pt>
                <c:pt idx="1">
                  <c:v>400.8</c:v>
                </c:pt>
                <c:pt idx="2">
                  <c:v>20</c:v>
                </c:pt>
                <c:pt idx="3">
                  <c:v>15</c:v>
                </c:pt>
                <c:pt idx="4">
                  <c:v>925.2</c:v>
                </c:pt>
                <c:pt idx="5">
                  <c:v>3</c:v>
                </c:pt>
                <c:pt idx="6">
                  <c:v>6184</c:v>
                </c:pt>
                <c:pt idx="7">
                  <c:v>540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69B-421E-A6F1-2C9E5A17AA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25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7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74,30%</a:t>
                    </a:r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809E-2"/>
                  <c:y val="4.5444461143196975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524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- 6148,8</c:v>
                </c:pt>
                <c:pt idx="1">
                  <c:v>Иные межбюджетные трансферты - 35,2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6148.8</c:v>
                </c:pt>
                <c:pt idx="1">
                  <c:v>35.200000000000003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61"/>
          <c:y val="9.0006333598128027E-2"/>
          <c:w val="0.33750000000000202"/>
          <c:h val="0.8517508641604261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+mn-lt"/>
            </a:rPr>
            <a:t>Плана </a:t>
          </a:r>
          <a:r>
            <a:rPr lang="ru-RU" sz="1400" b="1" i="1" dirty="0" smtClean="0">
              <a:solidFill>
                <a:schemeClr val="tx1"/>
              </a:solidFill>
              <a:latin typeface="+mn-lt"/>
            </a:rPr>
            <a:t>мероприятий по росту доходного потенциала Дегтевского сельского поселения, оптимизации расходов бюджета Дегтевского сельского поселения Миллеровского района и сокращению муниципального долга Дегтевского сельского поселения до 2026 года </a:t>
          </a:r>
          <a:r>
            <a:rPr lang="ru-RU" sz="1400" b="1" i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 04.06.2019 № 42</a:t>
          </a:r>
          <a:endParaRPr lang="ru-RU" sz="1400" b="1" i="1" dirty="0">
            <a:solidFill>
              <a:schemeClr val="tx1"/>
            </a:solidFill>
            <a:latin typeface="+mn-lt"/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Проведение взвешенной долговой политики</a:t>
          </a:r>
          <a:endParaRPr lang="ru-RU" sz="1400" dirty="0">
            <a:solidFill>
              <a:schemeClr val="tx1"/>
            </a:solidFill>
            <a:latin typeface="+mn-lt"/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2 033,9</a:t>
          </a:r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поступления 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3 958,3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3 959,6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 108,8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6 227,8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244,3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Штрафы, санкции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5,4</a:t>
          </a:r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Y="100000" custLinFactNeighborX="1887" custLinFactNeighborY="160518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X="-1887" custLinFactNeighborY="14460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83046" custScaleY="114626" custLinFactNeighborX="-10547" custLinFactNeighborY="-1183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ScaleY="111826" custLinFactY="198124" custLinFactNeighborX="-1887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82411" custLinFactY="200000" custLinFactNeighborX="1524" custLinFactNeighborY="24299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87535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3365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NeighborX="-1887" custLinFactNeighborY="4144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2015" custLinFactNeighborY="19183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276634" custLinFactNeighborX="-1887" custLinFactNeighborY="-3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108477" custLinFactY="-123519" custLinFactNeighborX="-1887" custLinFactNeighborY="-200000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7071AAB6-9404-437E-99EF-CD96EE1838E9}" type="presParOf" srcId="{B17E2703-ED7C-40C1-AA5F-205C0BB9EA84}" destId="{712BDC1E-CA2D-4B05-B9F9-47FDD7A8558E}" srcOrd="8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9" destOrd="0" presId="urn:microsoft.com/office/officeart/2005/8/layout/vList4#1"/>
    <dgm:cxn modelId="{624A1172-48B4-48E8-A4FE-59ACBE313765}" type="presParOf" srcId="{B17E2703-ED7C-40C1-AA5F-205C0BB9EA84}" destId="{8A66E07E-A0AF-47B7-92C7-CC6CC7F443E5}" srcOrd="10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11" destOrd="0" presId="urn:microsoft.com/office/officeart/2005/8/layout/vList4#1"/>
    <dgm:cxn modelId="{916AB43C-4310-4681-AC35-87771092DFCB}" type="presParOf" srcId="{B17E2703-ED7C-40C1-AA5F-205C0BB9EA84}" destId="{DFA610A1-31CA-4877-A569-7886975AEFA6}" srcOrd="12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13" destOrd="0" presId="urn:microsoft.com/office/officeart/2005/8/layout/vList4#1"/>
    <dgm:cxn modelId="{7F8728B0-3298-4BB3-8BD3-2EB307BA1CBB}" type="presParOf" srcId="{B17E2703-ED7C-40C1-AA5F-205C0BB9EA84}" destId="{99922961-B3B7-481D-98FA-DA18D32303F6}" srcOrd="14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5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Общегосударственные</a:t>
          </a:r>
          <a:r>
            <a:rPr lang="ru-RU" sz="1400" b="1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вопросы  8 462,6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оборона 400,8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925,2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5C39311F-A6D2-44B2-A85A-44ECD4F4C393}">
      <dgm:prSet phldrT="[Текст]"/>
      <dgm:spPr/>
      <dgm:t>
        <a:bodyPr/>
        <a:lstStyle/>
        <a:p>
          <a:r>
            <a:rPr lang="ru-RU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 540,0</a:t>
          </a:r>
          <a:endParaRPr lang="ru-RU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A545A025-8D05-42A8-87DC-12E55BEB9D13}" type="parTrans" cxnId="{B545918F-28B3-47CB-A7C3-1AC189BDFA02}">
      <dgm:prSet/>
      <dgm:spPr/>
      <dgm:t>
        <a:bodyPr/>
        <a:lstStyle/>
        <a:p>
          <a:endParaRPr lang="ru-RU"/>
        </a:p>
      </dgm:t>
    </dgm:pt>
    <dgm:pt modelId="{7A84E5D3-9D26-4BD3-86F8-D82BA9E2CB28}" type="sibTrans" cxnId="{B545918F-28B3-47CB-A7C3-1AC189BDFA02}">
      <dgm:prSet/>
      <dgm:spPr/>
      <dgm:t>
        <a:bodyPr/>
        <a:lstStyle/>
        <a:p>
          <a:endParaRPr lang="ru-RU"/>
        </a:p>
      </dgm:t>
    </dgm:pt>
    <dgm:pt modelId="{1B6520D5-2F4A-4A92-9C00-63E9C1DE7559}">
      <dgm:prSet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6184,0</a:t>
          </a:r>
          <a:endParaRPr lang="ru-RU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846D518-CA59-48C1-B6C2-D2849307332B}" type="parTrans" cxnId="{87087947-949E-4430-ADE3-26479BA3B4E2}">
      <dgm:prSet/>
      <dgm:spPr/>
      <dgm:t>
        <a:bodyPr/>
        <a:lstStyle/>
        <a:p>
          <a:endParaRPr lang="ru-RU"/>
        </a:p>
      </dgm:t>
    </dgm:pt>
    <dgm:pt modelId="{B39D0932-87F1-4C22-8F92-112693EA52A4}" type="sibTrans" cxnId="{87087947-949E-4430-ADE3-26479BA3B4E2}">
      <dgm:prSet/>
      <dgm:spPr/>
      <dgm:t>
        <a:bodyPr/>
        <a:lstStyle/>
        <a:p>
          <a:endParaRPr lang="ru-RU"/>
        </a:p>
      </dgm:t>
    </dgm:pt>
    <dgm:pt modelId="{3DCCD26A-E1F4-49D4-8C41-FFE6CE575A46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безопасность 20,0</a:t>
          </a:r>
        </a:p>
      </dgm:t>
    </dgm:pt>
    <dgm:pt modelId="{B09FA0A1-EC64-4B44-9CBA-86CB3B29CCC4}" type="parTrans" cxnId="{E4C041CE-62CD-4877-B4FE-34C1208AE095}">
      <dgm:prSet/>
      <dgm:spPr/>
      <dgm:t>
        <a:bodyPr/>
        <a:lstStyle/>
        <a:p>
          <a:endParaRPr lang="ru-RU"/>
        </a:p>
      </dgm:t>
    </dgm:pt>
    <dgm:pt modelId="{82CD8BA8-91C2-4378-8102-DD1E4F27F726}" type="sibTrans" cxnId="{E4C041CE-62CD-4877-B4FE-34C1208AE095}">
      <dgm:prSet/>
      <dgm:spPr/>
      <dgm:t>
        <a:bodyPr/>
        <a:lstStyle/>
        <a:p>
          <a:endParaRPr lang="ru-RU"/>
        </a:p>
      </dgm:t>
    </dgm:pt>
    <dgm:pt modelId="{B080BEFF-B974-4382-8321-4122B993E40F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15,0</a:t>
          </a:r>
        </a:p>
      </dgm:t>
    </dgm:pt>
    <dgm:pt modelId="{AEFF4E66-C98E-4161-923E-DD30DFA6BA90}" type="parTrans" cxnId="{BB46793B-F0FC-4AA9-9BCE-83408BB400CF}">
      <dgm:prSet/>
      <dgm:spPr/>
      <dgm:t>
        <a:bodyPr/>
        <a:lstStyle/>
        <a:p>
          <a:endParaRPr lang="ru-RU"/>
        </a:p>
      </dgm:t>
    </dgm:pt>
    <dgm:pt modelId="{D82EED5E-D49B-43C2-B0B6-AE87CEC48078}" type="sibTrans" cxnId="{BB46793B-F0FC-4AA9-9BCE-83408BB400CF}">
      <dgm:prSet/>
      <dgm:spPr/>
      <dgm:t>
        <a:bodyPr/>
        <a:lstStyle/>
        <a:p>
          <a:endParaRPr lang="ru-RU"/>
        </a:p>
      </dgm:t>
    </dgm:pt>
    <dgm:pt modelId="{05C6541A-0D80-4FA1-A37E-966885D675EA}" type="pres">
      <dgm:prSet presAssocID="{227A101D-8088-4F21-A936-43AB877355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B02F40-6654-4934-A664-4ED0B0815C0A}" type="pres">
      <dgm:prSet presAssocID="{68068276-3353-4C66-B853-CC5F797C3845}" presName="linNode" presStyleCnt="0"/>
      <dgm:spPr/>
    </dgm:pt>
    <dgm:pt modelId="{C6FC502E-2D41-49DC-9878-DDD8DD253C61}" type="pres">
      <dgm:prSet presAssocID="{68068276-3353-4C66-B853-CC5F797C3845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EBDE-34BB-40A8-9779-6E3E9CD2D3E6}" type="pres">
      <dgm:prSet presAssocID="{4703BA0D-A422-491D-9631-D7CB8F56E314}" presName="sp" presStyleCnt="0"/>
      <dgm:spPr/>
    </dgm:pt>
    <dgm:pt modelId="{F807667B-48D1-4F41-A589-B48E5ED4F609}" type="pres">
      <dgm:prSet presAssocID="{E313B81E-1751-4C21-8155-E4E5788F26D3}" presName="linNode" presStyleCnt="0"/>
      <dgm:spPr/>
    </dgm:pt>
    <dgm:pt modelId="{06B4376C-F94B-4E7E-B282-9E3E95CC70A1}" type="pres">
      <dgm:prSet presAssocID="{E313B81E-1751-4C21-8155-E4E5788F26D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386E97-77C2-43CF-AEFF-5FB3C3A23FA0}" type="pres">
      <dgm:prSet presAssocID="{A953BF2A-CE73-464D-9553-D0EF45A6271B}" presName="sp" presStyleCnt="0"/>
      <dgm:spPr/>
    </dgm:pt>
    <dgm:pt modelId="{579939C9-ACA2-4CA3-9D64-90CE70A477C2}" type="pres">
      <dgm:prSet presAssocID="{3DCCD26A-E1F4-49D4-8C41-FFE6CE575A46}" presName="linNode" presStyleCnt="0"/>
      <dgm:spPr/>
    </dgm:pt>
    <dgm:pt modelId="{10A625D2-54F9-4883-BA4E-229D60E30CE6}" type="pres">
      <dgm:prSet presAssocID="{3DCCD26A-E1F4-49D4-8C41-FFE6CE575A46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35337-4391-44FE-8444-C6C11D2681B0}" type="pres">
      <dgm:prSet presAssocID="{82CD8BA8-91C2-4378-8102-DD1E4F27F726}" presName="sp" presStyleCnt="0"/>
      <dgm:spPr/>
    </dgm:pt>
    <dgm:pt modelId="{284A2990-9102-48FD-8AAC-00996F0F4A34}" type="pres">
      <dgm:prSet presAssocID="{B080BEFF-B974-4382-8321-4122B993E40F}" presName="linNode" presStyleCnt="0"/>
      <dgm:spPr/>
    </dgm:pt>
    <dgm:pt modelId="{BA1B628E-96D6-45EA-B7AB-EE258A4AFD21}" type="pres">
      <dgm:prSet presAssocID="{B080BEFF-B974-4382-8321-4122B993E40F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996DF-BB98-4016-A768-6FB97BE38A0F}" type="pres">
      <dgm:prSet presAssocID="{D82EED5E-D49B-43C2-B0B6-AE87CEC48078}" presName="sp" presStyleCnt="0"/>
      <dgm:spPr/>
    </dgm:pt>
    <dgm:pt modelId="{723E846E-595C-4D9F-97BF-038A01277EA5}" type="pres">
      <dgm:prSet presAssocID="{8061A499-68BB-4517-AEA3-079F9BE298A5}" presName="linNode" presStyleCnt="0"/>
      <dgm:spPr/>
    </dgm:pt>
    <dgm:pt modelId="{3E7A4BFF-44F9-47A0-B21C-2857B4C12BE8}" type="pres">
      <dgm:prSet presAssocID="{8061A499-68BB-4517-AEA3-079F9BE298A5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C427C2-0C72-4A1B-A5B2-7C996B460246}" type="pres">
      <dgm:prSet presAssocID="{2FF04357-4C60-47B2-ABA7-F34F2DD98536}" presName="sp" presStyleCnt="0"/>
      <dgm:spPr/>
    </dgm:pt>
    <dgm:pt modelId="{20DBB7C2-AD51-4EB4-B9AE-16E32FEBB9D7}" type="pres">
      <dgm:prSet presAssocID="{1B6520D5-2F4A-4A92-9C00-63E9C1DE7559}" presName="linNode" presStyleCnt="0"/>
      <dgm:spPr/>
    </dgm:pt>
    <dgm:pt modelId="{BAAE6A1A-0B84-4670-949D-78A57C8ACB3A}" type="pres">
      <dgm:prSet presAssocID="{1B6520D5-2F4A-4A92-9C00-63E9C1DE7559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C9E9C1-D799-424A-9528-53F87D429584}" type="pres">
      <dgm:prSet presAssocID="{B39D0932-87F1-4C22-8F92-112693EA52A4}" presName="sp" presStyleCnt="0"/>
      <dgm:spPr/>
    </dgm:pt>
    <dgm:pt modelId="{1E8A8F36-1870-4356-93BC-6938FCAD494E}" type="pres">
      <dgm:prSet presAssocID="{5C39311F-A6D2-44B2-A85A-44ECD4F4C393}" presName="linNode" presStyleCnt="0"/>
      <dgm:spPr/>
    </dgm:pt>
    <dgm:pt modelId="{CE5ABABE-A048-4B44-9461-55905AEE6CC1}" type="pres">
      <dgm:prSet presAssocID="{5C39311F-A6D2-44B2-A85A-44ECD4F4C39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9EB2DA-7D97-4DDA-AAE1-56AAC3001798}" type="presOf" srcId="{5C39311F-A6D2-44B2-A85A-44ECD4F4C393}" destId="{CE5ABABE-A048-4B44-9461-55905AEE6CC1}" srcOrd="0" destOrd="0" presId="urn:microsoft.com/office/officeart/2005/8/layout/vList5"/>
    <dgm:cxn modelId="{2E4FC872-5E32-4C6E-AB77-37FED8AC76CF}" type="presOf" srcId="{E313B81E-1751-4C21-8155-E4E5788F26D3}" destId="{06B4376C-F94B-4E7E-B282-9E3E95CC70A1}" srcOrd="0" destOrd="0" presId="urn:microsoft.com/office/officeart/2005/8/layout/vList5"/>
    <dgm:cxn modelId="{1BBCBB3B-1901-4B47-AAFF-86B34212B272}" type="presOf" srcId="{B080BEFF-B974-4382-8321-4122B993E40F}" destId="{BA1B628E-96D6-45EA-B7AB-EE258A4AFD21}" srcOrd="0" destOrd="0" presId="urn:microsoft.com/office/officeart/2005/8/layout/vList5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E4C041CE-62CD-4877-B4FE-34C1208AE095}" srcId="{227A101D-8088-4F21-A936-43AB877355D2}" destId="{3DCCD26A-E1F4-49D4-8C41-FFE6CE575A46}" srcOrd="2" destOrd="0" parTransId="{B09FA0A1-EC64-4B44-9CBA-86CB3B29CCC4}" sibTransId="{82CD8BA8-91C2-4378-8102-DD1E4F27F726}"/>
    <dgm:cxn modelId="{B545918F-28B3-47CB-A7C3-1AC189BDFA02}" srcId="{227A101D-8088-4F21-A936-43AB877355D2}" destId="{5C39311F-A6D2-44B2-A85A-44ECD4F4C393}" srcOrd="6" destOrd="0" parTransId="{A545A025-8D05-42A8-87DC-12E55BEB9D13}" sibTransId="{7A84E5D3-9D26-4BD3-86F8-D82BA9E2CB28}"/>
    <dgm:cxn modelId="{E364A9E2-D03B-484F-AEAA-760707BEA447}" type="presOf" srcId="{1B6520D5-2F4A-4A92-9C00-63E9C1DE7559}" destId="{BAAE6A1A-0B84-4670-949D-78A57C8ACB3A}" srcOrd="0" destOrd="0" presId="urn:microsoft.com/office/officeart/2005/8/layout/vList5"/>
    <dgm:cxn modelId="{BB46793B-F0FC-4AA9-9BCE-83408BB400CF}" srcId="{227A101D-8088-4F21-A936-43AB877355D2}" destId="{B080BEFF-B974-4382-8321-4122B993E40F}" srcOrd="3" destOrd="0" parTransId="{AEFF4E66-C98E-4161-923E-DD30DFA6BA90}" sibTransId="{D82EED5E-D49B-43C2-B0B6-AE87CEC48078}"/>
    <dgm:cxn modelId="{E3D25F48-F92F-48D3-9462-2E3485C75242}" type="presOf" srcId="{3DCCD26A-E1F4-49D4-8C41-FFE6CE575A46}" destId="{10A625D2-54F9-4883-BA4E-229D60E30CE6}" srcOrd="0" destOrd="0" presId="urn:microsoft.com/office/officeart/2005/8/layout/vList5"/>
    <dgm:cxn modelId="{8CB9B526-C7FF-4419-AD3A-6E9DD8CD8189}" type="presOf" srcId="{8061A499-68BB-4517-AEA3-079F9BE298A5}" destId="{3E7A4BFF-44F9-47A0-B21C-2857B4C12BE8}" srcOrd="0" destOrd="0" presId="urn:microsoft.com/office/officeart/2005/8/layout/vList5"/>
    <dgm:cxn modelId="{87087947-949E-4430-ADE3-26479BA3B4E2}" srcId="{227A101D-8088-4F21-A936-43AB877355D2}" destId="{1B6520D5-2F4A-4A92-9C00-63E9C1DE7559}" srcOrd="5" destOrd="0" parTransId="{4846D518-CA59-48C1-B6C2-D2849307332B}" sibTransId="{B39D0932-87F1-4C22-8F92-112693EA52A4}"/>
    <dgm:cxn modelId="{5294E09A-D579-4AFB-A775-81CDCA94686D}" type="presOf" srcId="{68068276-3353-4C66-B853-CC5F797C3845}" destId="{C6FC502E-2D41-49DC-9878-DDD8DD253C61}" srcOrd="0" destOrd="0" presId="urn:microsoft.com/office/officeart/2005/8/layout/vList5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D51956B6-0393-43DD-A533-19BB4A2CD2AE}" type="presOf" srcId="{227A101D-8088-4F21-A936-43AB877355D2}" destId="{05C6541A-0D80-4FA1-A37E-966885D675EA}" srcOrd="0" destOrd="0" presId="urn:microsoft.com/office/officeart/2005/8/layout/vList5"/>
    <dgm:cxn modelId="{FC921646-1800-4FBF-AD9D-CCD7A9670C8D}" type="presParOf" srcId="{05C6541A-0D80-4FA1-A37E-966885D675EA}" destId="{F7B02F40-6654-4934-A664-4ED0B0815C0A}" srcOrd="0" destOrd="0" presId="urn:microsoft.com/office/officeart/2005/8/layout/vList5"/>
    <dgm:cxn modelId="{08DC690F-5C8B-4633-9A9B-9856D554605F}" type="presParOf" srcId="{F7B02F40-6654-4934-A664-4ED0B0815C0A}" destId="{C6FC502E-2D41-49DC-9878-DDD8DD253C61}" srcOrd="0" destOrd="0" presId="urn:microsoft.com/office/officeart/2005/8/layout/vList5"/>
    <dgm:cxn modelId="{A97D1CA5-7214-4C7E-9F2E-BEAB16ADCD03}" type="presParOf" srcId="{05C6541A-0D80-4FA1-A37E-966885D675EA}" destId="{4CAAEBDE-34BB-40A8-9779-6E3E9CD2D3E6}" srcOrd="1" destOrd="0" presId="urn:microsoft.com/office/officeart/2005/8/layout/vList5"/>
    <dgm:cxn modelId="{E7EC987D-9005-487A-AFB7-CD0F2364D161}" type="presParOf" srcId="{05C6541A-0D80-4FA1-A37E-966885D675EA}" destId="{F807667B-48D1-4F41-A589-B48E5ED4F609}" srcOrd="2" destOrd="0" presId="urn:microsoft.com/office/officeart/2005/8/layout/vList5"/>
    <dgm:cxn modelId="{2ACD4E6E-EF75-4C0C-8AB5-F98DE8AC4715}" type="presParOf" srcId="{F807667B-48D1-4F41-A589-B48E5ED4F609}" destId="{06B4376C-F94B-4E7E-B282-9E3E95CC70A1}" srcOrd="0" destOrd="0" presId="urn:microsoft.com/office/officeart/2005/8/layout/vList5"/>
    <dgm:cxn modelId="{FAEC08CC-D87E-490C-BB6E-F271DD7F6D06}" type="presParOf" srcId="{05C6541A-0D80-4FA1-A37E-966885D675EA}" destId="{C1386E97-77C2-43CF-AEFF-5FB3C3A23FA0}" srcOrd="3" destOrd="0" presId="urn:microsoft.com/office/officeart/2005/8/layout/vList5"/>
    <dgm:cxn modelId="{A4C4A5B2-EC0D-4CEA-9C83-E36A24B29D00}" type="presParOf" srcId="{05C6541A-0D80-4FA1-A37E-966885D675EA}" destId="{579939C9-ACA2-4CA3-9D64-90CE70A477C2}" srcOrd="4" destOrd="0" presId="urn:microsoft.com/office/officeart/2005/8/layout/vList5"/>
    <dgm:cxn modelId="{95BB8C51-39BF-42EF-A33C-1F62BAE7B69D}" type="presParOf" srcId="{579939C9-ACA2-4CA3-9D64-90CE70A477C2}" destId="{10A625D2-54F9-4883-BA4E-229D60E30CE6}" srcOrd="0" destOrd="0" presId="urn:microsoft.com/office/officeart/2005/8/layout/vList5"/>
    <dgm:cxn modelId="{6AE8AE26-AE1C-44FF-9138-0663C040E653}" type="presParOf" srcId="{05C6541A-0D80-4FA1-A37E-966885D675EA}" destId="{27C35337-4391-44FE-8444-C6C11D2681B0}" srcOrd="5" destOrd="0" presId="urn:microsoft.com/office/officeart/2005/8/layout/vList5"/>
    <dgm:cxn modelId="{AB1E4938-F681-4BEB-B638-0F123D6E8A10}" type="presParOf" srcId="{05C6541A-0D80-4FA1-A37E-966885D675EA}" destId="{284A2990-9102-48FD-8AAC-00996F0F4A34}" srcOrd="6" destOrd="0" presId="urn:microsoft.com/office/officeart/2005/8/layout/vList5"/>
    <dgm:cxn modelId="{6C89D275-7AFC-4EAD-B03D-CCFEC2CA5E37}" type="presParOf" srcId="{284A2990-9102-48FD-8AAC-00996F0F4A34}" destId="{BA1B628E-96D6-45EA-B7AB-EE258A4AFD21}" srcOrd="0" destOrd="0" presId="urn:microsoft.com/office/officeart/2005/8/layout/vList5"/>
    <dgm:cxn modelId="{B05F2C8D-5FD7-465B-9344-79B1EBA7F3FA}" type="presParOf" srcId="{05C6541A-0D80-4FA1-A37E-966885D675EA}" destId="{877996DF-BB98-4016-A768-6FB97BE38A0F}" srcOrd="7" destOrd="0" presId="urn:microsoft.com/office/officeart/2005/8/layout/vList5"/>
    <dgm:cxn modelId="{B35E046E-5B91-44D1-B342-3A0E9746DF1C}" type="presParOf" srcId="{05C6541A-0D80-4FA1-A37E-966885D675EA}" destId="{723E846E-595C-4D9F-97BF-038A01277EA5}" srcOrd="8" destOrd="0" presId="urn:microsoft.com/office/officeart/2005/8/layout/vList5"/>
    <dgm:cxn modelId="{A731C134-7EEF-461A-8C6C-27EB79220EF7}" type="presParOf" srcId="{723E846E-595C-4D9F-97BF-038A01277EA5}" destId="{3E7A4BFF-44F9-47A0-B21C-2857B4C12BE8}" srcOrd="0" destOrd="0" presId="urn:microsoft.com/office/officeart/2005/8/layout/vList5"/>
    <dgm:cxn modelId="{19FBDE61-B12E-4E3E-AD69-20D3BF3BD9DA}" type="presParOf" srcId="{05C6541A-0D80-4FA1-A37E-966885D675EA}" destId="{ADC427C2-0C72-4A1B-A5B2-7C996B460246}" srcOrd="9" destOrd="0" presId="urn:microsoft.com/office/officeart/2005/8/layout/vList5"/>
    <dgm:cxn modelId="{1A742974-9021-41B3-9C41-DED041B703EF}" type="presParOf" srcId="{05C6541A-0D80-4FA1-A37E-966885D675EA}" destId="{20DBB7C2-AD51-4EB4-B9AE-16E32FEBB9D7}" srcOrd="10" destOrd="0" presId="urn:microsoft.com/office/officeart/2005/8/layout/vList5"/>
    <dgm:cxn modelId="{85345A74-EC47-4E9D-A577-DCF2A3E90C75}" type="presParOf" srcId="{20DBB7C2-AD51-4EB4-B9AE-16E32FEBB9D7}" destId="{BAAE6A1A-0B84-4670-949D-78A57C8ACB3A}" srcOrd="0" destOrd="0" presId="urn:microsoft.com/office/officeart/2005/8/layout/vList5"/>
    <dgm:cxn modelId="{AC8806E4-C707-4062-8A29-E38D2D2A76BD}" type="presParOf" srcId="{05C6541A-0D80-4FA1-A37E-966885D675EA}" destId="{03C9E9C1-D799-424A-9528-53F87D429584}" srcOrd="11" destOrd="0" presId="urn:microsoft.com/office/officeart/2005/8/layout/vList5"/>
    <dgm:cxn modelId="{1476696F-63CD-4D69-8B59-F56AA2898E49}" type="presParOf" srcId="{05C6541A-0D80-4FA1-A37E-966885D675EA}" destId="{1E8A8F36-1870-4356-93BC-6938FCAD494E}" srcOrd="12" destOrd="0" presId="urn:microsoft.com/office/officeart/2005/8/layout/vList5"/>
    <dgm:cxn modelId="{66CAF6AA-2F29-4064-921A-197C14981D34}" type="presParOf" srcId="{1E8A8F36-1870-4356-93BC-6938FCAD494E}" destId="{CE5ABABE-A048-4B44-9461-55905AEE6CC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78735" y="328467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58772" y="209040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1329" y="-2562545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+mn-lt"/>
            </a:rPr>
            <a:t>Плана </a:t>
          </a:r>
          <a:r>
            <a:rPr lang="ru-RU" sz="1400" b="1" i="1" kern="1200" dirty="0" smtClean="0">
              <a:solidFill>
                <a:schemeClr val="tx1"/>
              </a:solidFill>
              <a:latin typeface="+mn-lt"/>
            </a:rPr>
            <a:t>мероприятий по росту доходного потенциала Дегтевского сельского поселения, оптимизации расходов бюджета Дегтевского сельского поселения Миллеровского района и сокращению муниципального долга Дегтевского сельского поселения до 2026 года </a:t>
          </a:r>
          <a:r>
            <a:rPr lang="ru-RU" sz="1400" b="1" i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от 04.06.2019 № 42</a:t>
          </a:r>
          <a:endParaRPr lang="ru-RU" sz="1400" b="1" i="1" kern="1200" dirty="0">
            <a:solidFill>
              <a:schemeClr val="tx1"/>
            </a:solidFill>
            <a:latin typeface="+mn-lt"/>
          </a:endParaRPr>
        </a:p>
      </dsp:txBody>
      <dsp:txXfrm rot="-5400000">
        <a:off x="1788784" y="103393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glow rad="63500">
            <a:schemeClr val="accent5">
              <a:hueOff val="-9933876"/>
              <a:satOff val="39811"/>
              <a:lumOff val="8628"/>
              <a:alphaOff val="0"/>
              <a:alpha val="45000"/>
              <a:satMod val="12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Проведение взвешенной долговой политики</a:t>
          </a:r>
          <a:endParaRPr lang="ru-RU" sz="1400" kern="1200" dirty="0">
            <a:solidFill>
              <a:schemeClr val="tx1"/>
            </a:solidFill>
            <a:latin typeface="+mn-lt"/>
          </a:endParaRPr>
        </a:p>
      </dsp:txBody>
      <dsp:txXfrm rot="-5400000">
        <a:off x="1749348" y="2618549"/>
        <a:ext cx="7179258" cy="1994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6103"/>
          <a:ext cx="3816424" cy="6326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2 033,9</a:t>
          </a:r>
          <a:endParaRPr lang="ru-RU" sz="1400" kern="1200" dirty="0" smtClean="0">
            <a:latin typeface="+mj-lt"/>
          </a:endParaRPr>
        </a:p>
      </dsp:txBody>
      <dsp:txXfrm>
        <a:off x="815723" y="16103"/>
        <a:ext cx="3000700" cy="632630"/>
      </dsp:txXfrm>
    </dsp:sp>
    <dsp:sp modelId="{DC3D1057-3911-49DC-8B4B-4F8305BF098A}">
      <dsp:nvSpPr>
        <dsp:cNvPr id="0" name=""/>
        <dsp:cNvSpPr/>
      </dsp:nvSpPr>
      <dsp:spPr>
        <a:xfrm>
          <a:off x="8874" y="68041"/>
          <a:ext cx="708152" cy="53081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2051189"/>
          <a:ext cx="3816424" cy="554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лиц 244,3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5723" y="2051189"/>
        <a:ext cx="3000700" cy="554821"/>
      </dsp:txXfrm>
    </dsp:sp>
    <dsp:sp modelId="{10414709-A3FF-419B-8BA0-6B96893FDF2B}">
      <dsp:nvSpPr>
        <dsp:cNvPr id="0" name=""/>
        <dsp:cNvSpPr/>
      </dsp:nvSpPr>
      <dsp:spPr>
        <a:xfrm>
          <a:off x="42084" y="677016"/>
          <a:ext cx="668629" cy="5119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368155"/>
          <a:ext cx="3816424" cy="5999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6 227,8</a:t>
          </a:r>
        </a:p>
      </dsp:txBody>
      <dsp:txXfrm>
        <a:off x="815723" y="1368155"/>
        <a:ext cx="3000700" cy="599971"/>
      </dsp:txXfrm>
    </dsp:sp>
    <dsp:sp modelId="{B43CAF5A-DF0E-47F1-8B84-50B2394B9328}">
      <dsp:nvSpPr>
        <dsp:cNvPr id="0" name=""/>
        <dsp:cNvSpPr/>
      </dsp:nvSpPr>
      <dsp:spPr>
        <a:xfrm>
          <a:off x="36638" y="1302253"/>
          <a:ext cx="633877" cy="4808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4032446"/>
          <a:ext cx="3816424" cy="586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</a:t>
          </a: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поступления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3 958,3</a:t>
          </a:r>
        </a:p>
      </dsp:txBody>
      <dsp:txXfrm>
        <a:off x="815723" y="4032446"/>
        <a:ext cx="3000700" cy="586400"/>
      </dsp:txXfrm>
    </dsp:sp>
    <dsp:sp modelId="{7DE197FE-AADA-44C3-8B2B-CF16D12E116A}">
      <dsp:nvSpPr>
        <dsp:cNvPr id="0" name=""/>
        <dsp:cNvSpPr/>
      </dsp:nvSpPr>
      <dsp:spPr>
        <a:xfrm>
          <a:off x="110547" y="3923490"/>
          <a:ext cx="670331" cy="3457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636425"/>
          <a:ext cx="3816424" cy="459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12,5</a:t>
          </a:r>
        </a:p>
      </dsp:txBody>
      <dsp:txXfrm>
        <a:off x="815723" y="2636425"/>
        <a:ext cx="3000700" cy="459021"/>
      </dsp:txXfrm>
    </dsp:sp>
    <dsp:sp modelId="{0EECD78B-C0A7-434E-9ADD-45852886C17A}">
      <dsp:nvSpPr>
        <dsp:cNvPr id="0" name=""/>
        <dsp:cNvSpPr/>
      </dsp:nvSpPr>
      <dsp:spPr>
        <a:xfrm>
          <a:off x="0" y="2637295"/>
          <a:ext cx="668629" cy="3916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3312369"/>
          <a:ext cx="3816424" cy="5243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Штрафы, санкции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5,4</a:t>
          </a:r>
        </a:p>
      </dsp:txBody>
      <dsp:txXfrm>
        <a:off x="815723" y="3312369"/>
        <a:ext cx="3000700" cy="524386"/>
      </dsp:txXfrm>
    </dsp:sp>
    <dsp:sp modelId="{59208E79-B8A7-477C-B741-F3EAF6407C81}">
      <dsp:nvSpPr>
        <dsp:cNvPr id="0" name=""/>
        <dsp:cNvSpPr/>
      </dsp:nvSpPr>
      <dsp:spPr>
        <a:xfrm>
          <a:off x="37058" y="4371733"/>
          <a:ext cx="763284" cy="4195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648073"/>
          <a:ext cx="3816424" cy="6364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3 959,6</a:t>
          </a:r>
        </a:p>
      </dsp:txBody>
      <dsp:txXfrm>
        <a:off x="815723" y="648073"/>
        <a:ext cx="3000700" cy="636484"/>
      </dsp:txXfrm>
    </dsp:sp>
    <dsp:sp modelId="{844F59AA-F0BE-4A71-B9FB-41A33D108C7D}">
      <dsp:nvSpPr>
        <dsp:cNvPr id="0" name=""/>
        <dsp:cNvSpPr/>
      </dsp:nvSpPr>
      <dsp:spPr>
        <a:xfrm>
          <a:off x="0" y="1938747"/>
          <a:ext cx="668629" cy="58122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664296"/>
          <a:ext cx="3816424" cy="5688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  108,8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5723" y="2664296"/>
        <a:ext cx="3000700" cy="568838"/>
      </dsp:txXfrm>
    </dsp:sp>
    <dsp:sp modelId="{0B0E7E74-22FC-4D83-A5A8-B863E1A0FD16}">
      <dsp:nvSpPr>
        <dsp:cNvPr id="0" name=""/>
        <dsp:cNvSpPr/>
      </dsp:nvSpPr>
      <dsp:spPr>
        <a:xfrm>
          <a:off x="0" y="3290840"/>
          <a:ext cx="668614" cy="31440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C502E-2D41-49DC-9878-DDD8DD253C61}">
      <dsp:nvSpPr>
        <dsp:cNvPr id="0" name=""/>
        <dsp:cNvSpPr/>
      </dsp:nvSpPr>
      <dsp:spPr>
        <a:xfrm>
          <a:off x="2628918" y="424"/>
          <a:ext cx="2957533" cy="6805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Общегосударственные</a:t>
          </a:r>
          <a:r>
            <a:rPr lang="ru-RU" sz="1400" b="1" kern="1200" baseline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вопросы  8 462,6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62138" y="33644"/>
        <a:ext cx="2891093" cy="614067"/>
      </dsp:txXfrm>
    </dsp:sp>
    <dsp:sp modelId="{06B4376C-F94B-4E7E-B282-9E3E95CC70A1}">
      <dsp:nvSpPr>
        <dsp:cNvPr id="0" name=""/>
        <dsp:cNvSpPr/>
      </dsp:nvSpPr>
      <dsp:spPr>
        <a:xfrm>
          <a:off x="2628918" y="714957"/>
          <a:ext cx="2957533" cy="6805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оборона 400,8</a:t>
          </a:r>
        </a:p>
      </dsp:txBody>
      <dsp:txXfrm>
        <a:off x="2662138" y="748177"/>
        <a:ext cx="2891093" cy="614067"/>
      </dsp:txXfrm>
    </dsp:sp>
    <dsp:sp modelId="{10A625D2-54F9-4883-BA4E-229D60E30CE6}">
      <dsp:nvSpPr>
        <dsp:cNvPr id="0" name=""/>
        <dsp:cNvSpPr/>
      </dsp:nvSpPr>
      <dsp:spPr>
        <a:xfrm>
          <a:off x="2628918" y="1429489"/>
          <a:ext cx="2957533" cy="68050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4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безопасность 20,0</a:t>
          </a:r>
        </a:p>
      </dsp:txBody>
      <dsp:txXfrm>
        <a:off x="2662138" y="1462709"/>
        <a:ext cx="2891093" cy="614067"/>
      </dsp:txXfrm>
    </dsp:sp>
    <dsp:sp modelId="{BA1B628E-96D6-45EA-B7AB-EE258A4AFD21}">
      <dsp:nvSpPr>
        <dsp:cNvPr id="0" name=""/>
        <dsp:cNvSpPr/>
      </dsp:nvSpPr>
      <dsp:spPr>
        <a:xfrm>
          <a:off x="2628918" y="2144022"/>
          <a:ext cx="2957533" cy="68050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5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Национальная экономика 15,0</a:t>
          </a:r>
        </a:p>
      </dsp:txBody>
      <dsp:txXfrm>
        <a:off x="2662138" y="2177242"/>
        <a:ext cx="2891093" cy="614067"/>
      </dsp:txXfrm>
    </dsp:sp>
    <dsp:sp modelId="{3E7A4BFF-44F9-47A0-B21C-2857B4C12BE8}">
      <dsp:nvSpPr>
        <dsp:cNvPr id="0" name=""/>
        <dsp:cNvSpPr/>
      </dsp:nvSpPr>
      <dsp:spPr>
        <a:xfrm>
          <a:off x="2628918" y="2858554"/>
          <a:ext cx="2957533" cy="68050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6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6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 925,2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62138" y="2891774"/>
        <a:ext cx="2891093" cy="614067"/>
      </dsp:txXfrm>
    </dsp:sp>
    <dsp:sp modelId="{BAAE6A1A-0B84-4670-949D-78A57C8ACB3A}">
      <dsp:nvSpPr>
        <dsp:cNvPr id="0" name=""/>
        <dsp:cNvSpPr/>
      </dsp:nvSpPr>
      <dsp:spPr>
        <a:xfrm>
          <a:off x="2628918" y="3573087"/>
          <a:ext cx="2957533" cy="6805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6184,0</a:t>
          </a:r>
          <a:endParaRPr lang="ru-RU" sz="18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62138" y="3606307"/>
        <a:ext cx="2891093" cy="614067"/>
      </dsp:txXfrm>
    </dsp:sp>
    <dsp:sp modelId="{CE5ABABE-A048-4B44-9461-55905AEE6CC1}">
      <dsp:nvSpPr>
        <dsp:cNvPr id="0" name=""/>
        <dsp:cNvSpPr/>
      </dsp:nvSpPr>
      <dsp:spPr>
        <a:xfrm>
          <a:off x="2628918" y="4287620"/>
          <a:ext cx="2957533" cy="68050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3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3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 540,0</a:t>
          </a:r>
          <a:endParaRPr lang="ru-RU" sz="18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2662138" y="4320840"/>
        <a:ext cx="2891093" cy="614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0.58112</cdr:x>
      <cdr:y>0.0412</cdr:y>
    </cdr:from>
    <cdr:to>
      <cdr:x>0.86461</cdr:x>
      <cdr:y>0.10561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313772" y="23027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6 184,0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018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749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19.11.2024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19.11.2024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99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11/19/2024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85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Дегтевского сельского поселения</a:t>
            </a:r>
            <a:r>
              <a:rPr lang="ru-RU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00372"/>
            <a:ext cx="8964488" cy="300039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бюджета Дегтевского сельского поселения Миллеровского района</a:t>
            </a:r>
          </a:p>
          <a:p>
            <a:pPr algn="ctr" eaLnBrk="1" hangingPunct="1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2025 год и на плановый период </a:t>
            </a:r>
          </a:p>
          <a:p>
            <a:pPr algn="ctr" eaLnBrk="1" hangingPunct="1"/>
            <a:r>
              <a:rPr lang="ru-RU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2026 и 2027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000240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6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6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от других бюджетов бюджетной системы Российской Федерации</a:t>
            </a:r>
            <a:endParaRPr lang="ru-RU" sz="25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1454138"/>
              </p:ext>
            </p:extLst>
          </p:nvPr>
        </p:nvGraphicFramePr>
        <p:xfrm>
          <a:off x="600325" y="1628800"/>
          <a:ext cx="8175854" cy="3576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562"/>
                <a:gridCol w="1428790"/>
                <a:gridCol w="1428790"/>
                <a:gridCol w="1508168"/>
                <a:gridCol w="1587544"/>
              </a:tblGrid>
              <a:tr h="6459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Проект </a:t>
                      </a: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2024 </a:t>
                      </a: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Проект 2025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Проект 2026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Проект 2027 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563920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4675,9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3958,3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3439,0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0,2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/>
                </a:tc>
              </a:tr>
              <a:tr h="34955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61389">
                <a:tc>
                  <a:txBody>
                    <a:bodyPr/>
                    <a:lstStyle/>
                    <a:p>
                      <a:pPr marL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u="none" strike="noStrike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Дотации </a:t>
                      </a:r>
                      <a:endParaRPr lang="ru-RU" sz="1800" b="1" i="0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4358,4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3557,3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3439,0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0,2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80417">
                <a:tc>
                  <a:txBody>
                    <a:bodyPr/>
                    <a:lstStyle/>
                    <a:p>
                      <a:pPr marL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u="none" strike="noStrike" cap="none" spc="0" baseline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Субвенции</a:t>
                      </a:r>
                      <a:endParaRPr lang="ru-RU" sz="1800" b="1" i="0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317,5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401,0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437,7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</a:rPr>
                        <a:t>0,2</a:t>
                      </a:r>
                    </a:p>
                  </a:txBody>
                  <a:tcPr marL="0" marR="0" marT="0" marB="0"/>
                </a:tc>
              </a:tr>
              <a:tr h="91064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cap="none" spc="0" dirty="0" smtClean="0">
                          <a:ln w="1905"/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Иные межбюджетные трансферты</a:t>
                      </a:r>
                    </a:p>
                    <a:p>
                      <a:pPr marL="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ru-RU" sz="1800" b="1" i="0" u="none" strike="noStrike" cap="none" spc="0" baseline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00694" y="260648"/>
            <a:ext cx="3247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18"/>
          <p:cNvSpPr/>
          <p:nvPr/>
        </p:nvSpPr>
        <p:spPr>
          <a:xfrm>
            <a:off x="543953" y="5572140"/>
            <a:ext cx="8600047" cy="48955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8" b="1" i="0" spc="0" baseline="0" dirty="0">
                <a:latin typeface="Times New Roman"/>
              </a:rPr>
              <a:t>*)</a:t>
            </a:r>
            <a:r>
              <a:rPr lang="en-US" sz="1598" b="1" i="0" spc="212" baseline="0" dirty="0">
                <a:latin typeface="Times New Roman"/>
              </a:rPr>
              <a:t> </a:t>
            </a:r>
            <a:r>
              <a:rPr lang="en-US" sz="1598" b="1" i="0" spc="0" baseline="0" dirty="0">
                <a:latin typeface="Arial,Bold"/>
              </a:rPr>
              <a:t>О</a:t>
            </a:r>
            <a:r>
              <a:rPr lang="en-US" sz="1598" b="1" i="0" spc="-27" baseline="0" dirty="0">
                <a:latin typeface="Arial,Bold"/>
              </a:rPr>
              <a:t>б</a:t>
            </a:r>
            <a:r>
              <a:rPr lang="en-US" sz="1598" b="1" i="0" spc="0" baseline="0" dirty="0">
                <a:latin typeface="Arial,Bold"/>
              </a:rPr>
              <a:t>ъ</a:t>
            </a:r>
            <a:r>
              <a:rPr lang="en-US" sz="1598" b="1" i="0" spc="-14" baseline="0" dirty="0">
                <a:latin typeface="Arial,Bold"/>
              </a:rPr>
              <a:t>е</a:t>
            </a:r>
            <a:r>
              <a:rPr lang="en-US" sz="1598" b="1" i="0" spc="0" baseline="0" dirty="0">
                <a:latin typeface="Arial,Bold"/>
              </a:rPr>
              <a:t>м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0" baseline="0" dirty="0" err="1">
                <a:latin typeface="Arial,Bold"/>
              </a:rPr>
              <a:t>м</a:t>
            </a:r>
            <a:r>
              <a:rPr lang="en-US" sz="1598" b="1" i="0" spc="-12" baseline="0" dirty="0" err="1">
                <a:latin typeface="Arial,Bold"/>
              </a:rPr>
              <a:t>е</a:t>
            </a:r>
            <a:r>
              <a:rPr lang="en-US" sz="1598" b="1" i="0" spc="0" baseline="0" dirty="0" err="1">
                <a:latin typeface="Arial,Bold"/>
              </a:rPr>
              <a:t>жб</a:t>
            </a:r>
            <a:r>
              <a:rPr lang="en-US" sz="1598" b="1" i="0" spc="-20" baseline="0" dirty="0" err="1">
                <a:latin typeface="Arial,Bold"/>
              </a:rPr>
              <a:t>ю</a:t>
            </a:r>
            <a:r>
              <a:rPr lang="en-US" sz="1598" b="1" i="0" spc="0" baseline="0" dirty="0" err="1">
                <a:latin typeface="Arial,Bold"/>
              </a:rPr>
              <a:t>д</a:t>
            </a:r>
            <a:r>
              <a:rPr lang="en-US" sz="1598" b="1" i="0" spc="-28" baseline="0" dirty="0" err="1">
                <a:latin typeface="Arial,Bold"/>
              </a:rPr>
              <a:t>ж</a:t>
            </a:r>
            <a:r>
              <a:rPr lang="en-US" sz="1598" b="1" i="0" spc="-12" baseline="0" dirty="0" err="1">
                <a:latin typeface="Arial,Bold"/>
              </a:rPr>
              <a:t>е</a:t>
            </a:r>
            <a:r>
              <a:rPr lang="en-US" sz="1598" b="1" i="0" spc="0" baseline="0" dirty="0" err="1">
                <a:latin typeface="Arial,Bold"/>
              </a:rPr>
              <a:t>тных</a:t>
            </a:r>
            <a:r>
              <a:rPr lang="en-US" sz="1598" b="1" i="0" spc="155" baseline="0" dirty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транс</a:t>
            </a:r>
            <a:r>
              <a:rPr lang="en-US" sz="1598" b="1" i="0" spc="-31" baseline="0" dirty="0" err="1" smtClean="0">
                <a:latin typeface="Arial,Bold"/>
              </a:rPr>
              <a:t>ф</a:t>
            </a:r>
            <a:r>
              <a:rPr lang="en-US" sz="1598" b="1" i="0" spc="0" baseline="0" dirty="0" err="1" smtClean="0">
                <a:latin typeface="Arial,Bold"/>
              </a:rPr>
              <a:t>е</a:t>
            </a:r>
            <a:r>
              <a:rPr lang="en-US" sz="1598" b="1" i="0" spc="-15" baseline="0" dirty="0" err="1" smtClean="0">
                <a:latin typeface="Arial,Bold"/>
              </a:rPr>
              <a:t>р</a:t>
            </a:r>
            <a:r>
              <a:rPr lang="en-US" sz="1598" b="1" i="0" spc="-27" baseline="0" dirty="0" err="1" smtClean="0">
                <a:latin typeface="Arial,Bold"/>
              </a:rPr>
              <a:t>т</a:t>
            </a:r>
            <a:r>
              <a:rPr lang="en-US" sz="1598" b="1" i="0" spc="0" baseline="0" dirty="0" err="1" smtClean="0">
                <a:latin typeface="Arial,Bold"/>
              </a:rPr>
              <a:t>ов</a:t>
            </a:r>
            <a:r>
              <a:rPr lang="en-US" sz="1598" b="1" i="0" spc="143" baseline="0" dirty="0" smtClean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б</a:t>
            </a:r>
            <a:r>
              <a:rPr lang="en-US" sz="1598" b="1" i="0" spc="-63" baseline="0" dirty="0" err="1" smtClean="0">
                <a:latin typeface="Arial,Bold"/>
              </a:rPr>
              <a:t>у</a:t>
            </a:r>
            <a:r>
              <a:rPr lang="en-US" sz="1598" b="1" i="0" spc="0" baseline="0" dirty="0" err="1" smtClean="0">
                <a:latin typeface="Arial,Bold"/>
              </a:rPr>
              <a:t>д</a:t>
            </a:r>
            <a:r>
              <a:rPr lang="en-US" sz="1598" b="1" i="0" spc="-12" baseline="0" dirty="0" err="1" smtClean="0">
                <a:latin typeface="Arial,Bold"/>
              </a:rPr>
              <a:t>е</a:t>
            </a:r>
            <a:r>
              <a:rPr lang="en-US" sz="1598" b="1" i="0" spc="0" baseline="0" dirty="0" err="1" smtClean="0">
                <a:latin typeface="Arial,Bold"/>
              </a:rPr>
              <a:t>т</a:t>
            </a:r>
            <a:r>
              <a:rPr lang="en-US" sz="1598" b="1" i="0" spc="167" baseline="0" dirty="0" smtClean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у</a:t>
            </a:r>
            <a:r>
              <a:rPr lang="en-US" sz="1598" b="1" i="0" spc="-27" baseline="0" dirty="0" err="1" smtClean="0">
                <a:latin typeface="Arial,Bold"/>
              </a:rPr>
              <a:t>т</a:t>
            </a:r>
            <a:r>
              <a:rPr lang="en-US" sz="1598" b="1" i="0" spc="-39" baseline="0" dirty="0" err="1" smtClean="0">
                <a:latin typeface="Arial,Bold"/>
              </a:rPr>
              <a:t>о</a:t>
            </a:r>
            <a:r>
              <a:rPr lang="en-US" sz="1598" b="1" i="0" spc="0" baseline="0" dirty="0" err="1" smtClean="0">
                <a:latin typeface="Arial,Bold"/>
              </a:rPr>
              <a:t>чнен</a:t>
            </a:r>
            <a:r>
              <a:rPr lang="en-US" sz="1598" b="1" i="0" spc="143" baseline="0" dirty="0" smtClean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ко</a:t>
            </a:r>
            <a:r>
              <a:rPr lang="en-US" sz="1598" b="1" i="0" spc="155" baseline="0" dirty="0" smtClean="0">
                <a:latin typeface="Arial"/>
              </a:rPr>
              <a:t> </a:t>
            </a:r>
            <a:r>
              <a:rPr lang="en-US" sz="1598" b="1" i="0" spc="-11" baseline="0" dirty="0" err="1" smtClean="0">
                <a:latin typeface="Arial,Bold"/>
              </a:rPr>
              <a:t>в</a:t>
            </a:r>
            <a:r>
              <a:rPr lang="en-US" sz="1598" b="1" i="0" spc="-27" baseline="0" dirty="0" err="1" smtClean="0">
                <a:latin typeface="Arial,Bold"/>
              </a:rPr>
              <a:t>т</a:t>
            </a:r>
            <a:r>
              <a:rPr lang="en-US" sz="1598" b="1" i="0" spc="0" baseline="0" dirty="0" err="1" smtClean="0">
                <a:latin typeface="Arial,Bold"/>
              </a:rPr>
              <a:t>ор</a:t>
            </a:r>
            <a:r>
              <a:rPr lang="en-US" sz="1598" b="1" i="0" spc="-14" baseline="0" dirty="0" err="1" smtClean="0">
                <a:latin typeface="Arial,Bold"/>
              </a:rPr>
              <a:t>о</a:t>
            </a:r>
            <a:r>
              <a:rPr lang="en-US" sz="1598" b="1" i="0" spc="0" baseline="0" dirty="0" err="1" smtClean="0">
                <a:latin typeface="Arial,Bold"/>
              </a:rPr>
              <a:t>м</a:t>
            </a:r>
            <a:r>
              <a:rPr lang="en-US" sz="1598" b="1" i="0" spc="-22" baseline="0" dirty="0" err="1" smtClean="0">
                <a:latin typeface="Arial,Bold"/>
              </a:rPr>
              <a:t>у</a:t>
            </a:r>
            <a:r>
              <a:rPr lang="en-US" sz="1598" b="1" i="0" spc="155" baseline="0" dirty="0" smtClean="0">
                <a:latin typeface="Arial"/>
              </a:rPr>
              <a:t> </a:t>
            </a:r>
            <a:r>
              <a:rPr lang="en-US" sz="1598" b="1" i="0" spc="0" baseline="0" dirty="0" err="1" smtClean="0">
                <a:latin typeface="Arial,Bold"/>
              </a:rPr>
              <a:t>чтению</a:t>
            </a:r>
            <a:r>
              <a:rPr lang="en-US" sz="1598" b="1" i="0" spc="143" baseline="0" dirty="0" smtClean="0">
                <a:latin typeface="Arial"/>
              </a:rPr>
              <a:t> </a:t>
            </a:r>
            <a:r>
              <a:rPr lang="en-US" sz="1598" b="1" i="0" spc="0" baseline="0" dirty="0" smtClean="0">
                <a:latin typeface="Arial,Bold"/>
              </a:rPr>
              <a:t>проек</a:t>
            </a:r>
            <a:r>
              <a:rPr lang="en-US" sz="1598" b="1" i="0" spc="-15" baseline="0" dirty="0" smtClean="0">
                <a:latin typeface="Arial,Bold"/>
              </a:rPr>
              <a:t>т</a:t>
            </a:r>
            <a:r>
              <a:rPr lang="en-US" sz="1598" b="1" i="0" spc="0" baseline="0" dirty="0" smtClean="0">
                <a:latin typeface="Arial,Bold"/>
              </a:rPr>
              <a:t>а</a:t>
            </a:r>
            <a:r>
              <a:rPr lang="en-US" sz="1598" b="1" i="0" spc="0" baseline="0" dirty="0" smtClean="0">
                <a:latin typeface="Arial"/>
              </a:rPr>
              <a:t> </a:t>
            </a:r>
          </a:p>
          <a:p>
            <a:pPr marL="0">
              <a:lnSpc>
                <a:spcPts val="1921"/>
              </a:lnSpc>
            </a:pPr>
            <a:r>
              <a:rPr lang="en-US" sz="1596" b="1" i="0" spc="0" baseline="0" dirty="0" err="1" smtClean="0">
                <a:latin typeface="Arial,Bold"/>
              </a:rPr>
              <a:t>о</a:t>
            </a:r>
            <a:r>
              <a:rPr lang="en-US" sz="1596" b="1" i="0" spc="-41" baseline="0" dirty="0" err="1" smtClean="0">
                <a:latin typeface="Arial,Bold"/>
              </a:rPr>
              <a:t>б</a:t>
            </a:r>
            <a:r>
              <a:rPr lang="en-US" sz="1596" b="1" i="0" spc="0" baseline="0" dirty="0" err="1" smtClean="0">
                <a:latin typeface="Arial,Bold"/>
              </a:rPr>
              <a:t>лас</a:t>
            </a:r>
            <a:r>
              <a:rPr lang="en-US" sz="1596" b="1" i="0" spc="-14" baseline="0" dirty="0" err="1" smtClean="0">
                <a:latin typeface="Arial,Bold"/>
              </a:rPr>
              <a:t>т</a:t>
            </a:r>
            <a:r>
              <a:rPr lang="en-US" sz="1596" b="1" i="0" spc="0" baseline="0" dirty="0" err="1" smtClean="0">
                <a:latin typeface="Arial,Bold"/>
              </a:rPr>
              <a:t>но</a:t>
            </a:r>
            <a:r>
              <a:rPr lang="en-US" sz="1596" b="1" i="0" spc="-31" baseline="0" dirty="0" err="1" smtClean="0">
                <a:latin typeface="Arial,Bold"/>
              </a:rPr>
              <a:t>г</a:t>
            </a:r>
            <a:r>
              <a:rPr lang="en-US" sz="1596" b="1" i="0" spc="0" baseline="0" dirty="0" err="1" smtClean="0">
                <a:latin typeface="Arial,Bold"/>
              </a:rPr>
              <a:t>о</a:t>
            </a:r>
            <a:r>
              <a:rPr lang="en-US" sz="1596" b="1" i="0" spc="1167" baseline="0" dirty="0" smtClean="0">
                <a:latin typeface="Arial"/>
              </a:rPr>
              <a:t> </a:t>
            </a:r>
            <a:r>
              <a:rPr lang="en-US" sz="1596" b="1" i="0" spc="0" baseline="0" dirty="0" err="1" smtClean="0">
                <a:latin typeface="Arial,Bold"/>
              </a:rPr>
              <a:t>б</a:t>
            </a:r>
            <a:r>
              <a:rPr lang="en-US" sz="1596" b="1" i="0" spc="-19" baseline="0" dirty="0" err="1" smtClean="0">
                <a:latin typeface="Arial,Bold"/>
              </a:rPr>
              <a:t>ю</a:t>
            </a:r>
            <a:r>
              <a:rPr lang="en-US" sz="1596" b="1" i="0" spc="0" baseline="0" dirty="0" err="1" smtClean="0">
                <a:latin typeface="Arial,Bold"/>
              </a:rPr>
              <a:t>д</a:t>
            </a:r>
            <a:r>
              <a:rPr lang="en-US" sz="1596" b="1" i="0" spc="-27" baseline="0" dirty="0" err="1" smtClean="0">
                <a:latin typeface="Arial,Bold"/>
              </a:rPr>
              <a:t>ж</a:t>
            </a:r>
            <a:r>
              <a:rPr lang="en-US" sz="1596" b="1" i="0" spc="-11" baseline="0" dirty="0" err="1" smtClean="0">
                <a:latin typeface="Arial,Bold"/>
              </a:rPr>
              <a:t>е</a:t>
            </a:r>
            <a:r>
              <a:rPr lang="en-US" sz="1596" b="1" i="0" spc="0" baseline="0" dirty="0" err="1" smtClean="0">
                <a:latin typeface="Arial,Bold"/>
              </a:rPr>
              <a:t>т</a:t>
            </a:r>
            <a:r>
              <a:rPr lang="ru-RU" sz="1596" b="1" i="0" spc="0" baseline="0" dirty="0" smtClean="0">
                <a:latin typeface="Arial,Bold"/>
              </a:rPr>
              <a:t>а</a:t>
            </a:r>
            <a:endParaRPr lang="en-US" sz="1596" b="1" i="0" spc="0" baseline="0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Дегтевского сельского поселения Миллеровского района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65763813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357686" y="4500570"/>
            <a:ext cx="1000132" cy="28575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0530948">
            <a:off x="4305611" y="4209942"/>
            <a:ext cx="1093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13,4 </a:t>
            </a:r>
            <a:r>
              <a:rPr lang="ru-RU" sz="1400" b="1" dirty="0" smtClean="0">
                <a:solidFill>
                  <a:srgbClr val="0070C0"/>
                </a:solidFill>
              </a:rPr>
              <a:t>%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14725" y="2145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val="2597988374"/>
              </p:ext>
            </p:extLst>
          </p:nvPr>
        </p:nvGraphicFramePr>
        <p:xfrm>
          <a:off x="0" y="1189608"/>
          <a:ext cx="5548544" cy="5519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214290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04" name="Picture 2004"/>
          <p:cNvPicPr>
            <a:picLocks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42" y="4535844"/>
            <a:ext cx="114300" cy="105155"/>
          </a:xfrm>
          <a:prstGeom prst="rect">
            <a:avLst/>
          </a:prstGeom>
          <a:noFill/>
          <a:extLst/>
        </p:spPr>
      </p:pic>
      <p:pic>
        <p:nvPicPr>
          <p:cNvPr id="2005" name="Picture 2005"/>
          <p:cNvPicPr>
            <a:picLocks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42" y="1572092"/>
            <a:ext cx="114300" cy="1143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  <a:extLst/>
        </p:spPr>
      </p:pic>
      <p:pic>
        <p:nvPicPr>
          <p:cNvPr id="2006" name="Picture 2006"/>
          <p:cNvPicPr>
            <a:picLocks noChangeArrowheads="1"/>
          </p:cNvPicPr>
          <p:nvPr/>
        </p:nvPicPr>
        <p:blipFill>
          <a:blip r:embed="rId8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8226" y="2560849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07" name="Picture 2007"/>
          <p:cNvPicPr>
            <a:picLocks noChangeArrowheads="1"/>
          </p:cNvPicPr>
          <p:nvPr/>
        </p:nvPicPr>
        <p:blipFill>
          <a:blip r:embed="rId9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42" y="2094261"/>
            <a:ext cx="114300" cy="109728"/>
          </a:xfrm>
          <a:prstGeom prst="rect">
            <a:avLst/>
          </a:prstGeom>
          <a:noFill/>
          <a:extLst/>
        </p:spPr>
      </p:pic>
      <p:pic>
        <p:nvPicPr>
          <p:cNvPr id="2008" name="Picture 2008"/>
          <p:cNvPicPr>
            <a:picLocks noChangeArrowheads="1"/>
          </p:cNvPicPr>
          <p:nvPr/>
        </p:nvPicPr>
        <p:blipFill>
          <a:blip r:embed="rId10" cstate="print">
            <a:duotone>
              <a:prstClr val="black"/>
              <a:srgbClr val="1FD15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42" y="2996952"/>
            <a:ext cx="114300" cy="109728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28" name="Picture 2028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2995" y="6277357"/>
            <a:ext cx="405384" cy="400811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107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b="1" i="0" spc="0" baseline="0" dirty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Расходы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бюджета </a:t>
            </a:r>
            <a:r>
              <a:rPr lang="ru-RU" b="1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Дегтевского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 сельского поселения Миллеровского района </a:t>
            </a:r>
          </a:p>
          <a:p>
            <a:pPr marL="0" algn="ctr"/>
            <a:r>
              <a:rPr lang="en-US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в 2025 </a:t>
            </a:r>
            <a:r>
              <a:rPr lang="en-US" b="1" i="0" spc="0" baseline="0" dirty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году</a:t>
            </a:r>
            <a:r>
              <a:rPr lang="en-US" b="1" i="0" spc="0" baseline="0" dirty="0">
                <a:solidFill>
                  <a:srgbClr val="1F497D"/>
                </a:solidFill>
                <a:latin typeface="Trebuchet MS,Bold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038" name="Rectangle 2038"/>
          <p:cNvSpPr/>
          <p:nvPr/>
        </p:nvSpPr>
        <p:spPr>
          <a:xfrm>
            <a:off x="177643" y="1011517"/>
            <a:ext cx="3158750" cy="7383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объем расходов</a:t>
            </a:r>
          </a:p>
          <a:p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2025 году – </a:t>
            </a:r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16 550,6 </a:t>
            </a:r>
            <a:r>
              <a:rPr lang="ru-RU" sz="1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руб.</a:t>
            </a:r>
          </a:p>
          <a:p>
            <a:pPr marL="0"/>
            <a:r>
              <a:rPr lang="en-US" sz="1598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598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48" name="Rectangle 2048"/>
          <p:cNvSpPr/>
          <p:nvPr/>
        </p:nvSpPr>
        <p:spPr>
          <a:xfrm>
            <a:off x="5645093" y="4437112"/>
            <a:ext cx="2450607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 Социальная 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1403" b="1" i="0" spc="-42" baseline="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en-US" sz="1403" b="1" i="0" spc="-19" baseline="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0" baseline="0" dirty="0" err="1" smtClean="0">
                <a:latin typeface="Times New Roman" pitchFamily="18" charset="0"/>
                <a:cs typeface="Times New Roman" pitchFamily="18" charset="0"/>
              </a:rPr>
              <a:t>ика</a:t>
            </a:r>
            <a:r>
              <a:rPr lang="en-US" sz="1403" b="1" i="0" spc="-15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540,0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2052"/>
          <p:cNvSpPr/>
          <p:nvPr/>
        </p:nvSpPr>
        <p:spPr>
          <a:xfrm>
            <a:off x="5540267" y="2041178"/>
            <a:ext cx="2633834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r>
              <a:rPr lang="en-US" sz="1403" b="1" i="0" spc="-13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400,8</a:t>
            </a:r>
            <a:endParaRPr lang="ru-RU" sz="1403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2053"/>
          <p:cNvSpPr/>
          <p:nvPr/>
        </p:nvSpPr>
        <p:spPr>
          <a:xfrm>
            <a:off x="5563736" y="1475853"/>
            <a:ext cx="1881925" cy="4210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Обще</a:t>
            </a:r>
            <a:r>
              <a:rPr lang="en-US" sz="1403" b="1" i="0" spc="-22" baseline="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1403" b="1" i="0" spc="-85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дарс</a:t>
            </a:r>
            <a:r>
              <a:rPr lang="en-US" sz="1403" b="1" i="0" spc="-16" baseline="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1403" b="1" i="0" spc="-23" baseline="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енные </a:t>
            </a:r>
          </a:p>
          <a:p>
            <a:pPr marL="0">
              <a:lnSpc>
                <a:spcPts val="1622"/>
              </a:lnSpc>
            </a:pPr>
            <a:r>
              <a:rPr lang="en-US" sz="1403" b="1" i="0" spc="-23" baseline="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опр</a:t>
            </a:r>
            <a:r>
              <a:rPr lang="en-US" sz="1403" b="1" i="0" spc="-32" baseline="0" dirty="0" err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1403" b="1" i="0" spc="0" baseline="0" dirty="0" err="1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462,6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2055"/>
          <p:cNvSpPr/>
          <p:nvPr/>
        </p:nvSpPr>
        <p:spPr>
          <a:xfrm>
            <a:off x="5548544" y="2492858"/>
            <a:ext cx="2981178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</a:t>
            </a:r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3" b="1" i="0" spc="0" dirty="0" smtClean="0">
                <a:latin typeface="Times New Roman" pitchFamily="18" charset="0"/>
                <a:cs typeface="Times New Roman" pitchFamily="18" charset="0"/>
              </a:rPr>
              <a:t>-20,0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Rectangle 2056"/>
          <p:cNvSpPr/>
          <p:nvPr/>
        </p:nvSpPr>
        <p:spPr>
          <a:xfrm>
            <a:off x="5627002" y="2943869"/>
            <a:ext cx="3332129" cy="2158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Национальная экономика – 15,0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0" name="Rectangle 2060"/>
          <p:cNvSpPr/>
          <p:nvPr/>
        </p:nvSpPr>
        <p:spPr>
          <a:xfrm>
            <a:off x="865164" y="5457835"/>
            <a:ext cx="60914" cy="2916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95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95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Rectangle 2061"/>
          <p:cNvSpPr/>
          <p:nvPr/>
        </p:nvSpPr>
        <p:spPr>
          <a:xfrm>
            <a:off x="386319" y="5791674"/>
            <a:ext cx="60914" cy="29161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95" b="1" i="0" spc="0" baseline="0" dirty="0" smtClean="0">
                <a:solidFill>
                  <a:srgbClr val="952B2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895" b="1" i="0" spc="0" baseline="0" dirty="0">
              <a:solidFill>
                <a:srgbClr val="952B2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6412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87386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3" b="1" dirty="0" smtClean="0">
                <a:latin typeface="Times New Roman" pitchFamily="18" charset="0"/>
                <a:cs typeface="Times New Roman" pitchFamily="18" charset="0"/>
              </a:rPr>
              <a:t>ыс.</a:t>
            </a:r>
            <a:r>
              <a:rPr lang="en-US" sz="1403" b="1" i="0" spc="-18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-29" baseline="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403" b="1" i="0" spc="-49" baseline="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1403" b="1" i="0" spc="-39" baseline="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403" b="1" i="0" spc="-28" baseline="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1403" b="1" i="0" spc="0" baseline="0" dirty="0">
                <a:latin typeface="Times New Roman" pitchFamily="18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548544" y="325487"/>
            <a:ext cx="299120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latin typeface="Arial"/>
              </a:rPr>
              <a:t> Дегтевского </a:t>
            </a:r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Номер слайда 8"/>
          <p:cNvSpPr txBox="1">
            <a:spLocks/>
          </p:cNvSpPr>
          <p:nvPr/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2" name="Picture 2008"/>
          <p:cNvPicPr>
            <a:picLocks noChangeArrowheads="1"/>
          </p:cNvPicPr>
          <p:nvPr/>
        </p:nvPicPr>
        <p:blipFill>
          <a:blip r:embed="rId10" cstate="print">
            <a:duotone>
              <a:prstClr val="black"/>
              <a:srgbClr val="95358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9752" y="3254091"/>
            <a:ext cx="114300" cy="109728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43" name="Rectangle 2048"/>
          <p:cNvSpPr/>
          <p:nvPr/>
        </p:nvSpPr>
        <p:spPr>
          <a:xfrm>
            <a:off x="5645093" y="3201008"/>
            <a:ext cx="2200602" cy="8635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-15" baseline="0" dirty="0" smtClean="0">
                <a:latin typeface="Times New Roman" pitchFamily="18" charset="0"/>
                <a:cs typeface="Times New Roman" pitchFamily="18" charset="0"/>
              </a:rPr>
              <a:t>Жилищно – коммунальное</a:t>
            </a:r>
            <a:r>
              <a:rPr lang="ru-RU" sz="1403" b="1" i="0" spc="-15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/>
            <a:r>
              <a:rPr lang="ru-RU" sz="1403" b="1" i="0" spc="-15" dirty="0" smtClean="0">
                <a:latin typeface="Times New Roman" pitchFamily="18" charset="0"/>
                <a:cs typeface="Times New Roman" pitchFamily="18" charset="0"/>
              </a:rPr>
              <a:t>хозяйство – </a:t>
            </a:r>
            <a:r>
              <a:rPr lang="ru-RU" sz="1403" b="1" i="0" spc="-15" dirty="0" smtClean="0">
                <a:latin typeface="Times New Roman" pitchFamily="18" charset="0"/>
                <a:cs typeface="Times New Roman" pitchFamily="18" charset="0"/>
              </a:rPr>
              <a:t>925,2</a:t>
            </a:r>
          </a:p>
          <a:p>
            <a:pPr marL="0"/>
            <a:endParaRPr lang="ru-RU" sz="1403" b="1" i="0" spc="-15" dirty="0" smtClean="0">
              <a:latin typeface="Times New Roman" pitchFamily="18" charset="0"/>
              <a:cs typeface="Times New Roman" pitchFamily="18" charset="0"/>
            </a:endParaRPr>
          </a:p>
          <a:p>
            <a:pPr marL="0"/>
            <a:r>
              <a:rPr lang="ru-RU" sz="1403" b="1" spc="-15" baseline="0" dirty="0" smtClean="0">
                <a:latin typeface="Times New Roman" pitchFamily="18" charset="0"/>
                <a:cs typeface="Times New Roman" pitchFamily="18" charset="0"/>
              </a:rPr>
              <a:t>Образование – 3,0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" name="Picture 2008"/>
          <p:cNvPicPr>
            <a:picLocks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3117" y="4221088"/>
            <a:ext cx="114300" cy="109728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45" name="Rectangle 2048"/>
          <p:cNvSpPr/>
          <p:nvPr/>
        </p:nvSpPr>
        <p:spPr>
          <a:xfrm>
            <a:off x="5653660" y="4168005"/>
            <a:ext cx="3026598" cy="21589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403" b="1" i="0" spc="-15" baseline="0" dirty="0" smtClean="0">
                <a:latin typeface="Times New Roman" pitchFamily="18" charset="0"/>
                <a:cs typeface="Times New Roman" pitchFamily="18" charset="0"/>
              </a:rPr>
              <a:t>Культура – кинематография </a:t>
            </a:r>
            <a:r>
              <a:rPr lang="en-US" sz="1403" b="1" i="0" spc="-15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3" b="1" i="0" spc="0" baseline="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3" b="1" i="0" spc="0" baseline="0" dirty="0" smtClean="0">
                <a:latin typeface="Times New Roman" pitchFamily="18" charset="0"/>
                <a:cs typeface="Times New Roman" pitchFamily="18" charset="0"/>
              </a:rPr>
              <a:t>6184,0</a:t>
            </a:r>
            <a:endParaRPr lang="en-US" sz="1403" b="1" i="0" spc="0" baseline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2008"/>
          <p:cNvPicPr>
            <a:picLocks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67907" y="3928130"/>
            <a:ext cx="144720" cy="96052"/>
          </a:xfrm>
          <a:prstGeom prst="rect">
            <a:avLst/>
          </a:prstGeom>
          <a:solidFill>
            <a:schemeClr val="tx1"/>
          </a:solidFill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29256" y="260648"/>
            <a:ext cx="33192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Дегтевского сельского поселения Миллеровского района, формируемые в рамках муниципальных программ Дегтевского сельского поселения, и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20780"/>
              </p:ext>
            </p:extLst>
          </p:nvPr>
        </p:nvGraphicFramePr>
        <p:xfrm>
          <a:off x="285721" y="1671320"/>
          <a:ext cx="8572559" cy="503247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2492"/>
                <a:gridCol w="1296689"/>
                <a:gridCol w="1296689"/>
                <a:gridCol w="1296689"/>
              </a:tblGrid>
              <a:tr h="282810">
                <a:tc>
                  <a:txBody>
                    <a:bodyPr/>
                    <a:lstStyle/>
                    <a:p>
                      <a:endParaRPr lang="ru-RU" sz="12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2025 год</a:t>
                      </a:r>
                      <a:endParaRPr lang="ru-RU" sz="12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2027 год</a:t>
                      </a:r>
                    </a:p>
                  </a:txBody>
                  <a:tcPr/>
                </a:tc>
              </a:tr>
              <a:tr h="49818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8323,8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8484,0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7970,8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71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 пожарной безопасности и безопасности людей на водных объектах»</a:t>
                      </a:r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9787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Дегтевского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1011,8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773,2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772,3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b="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824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общественного порядка и противодействие преступности»</a:t>
                      </a:r>
                      <a:endParaRPr lang="ru-RU" sz="1200" b="1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1,5</a:t>
                      </a:r>
                    </a:p>
                    <a:p>
                      <a:pPr algn="ctr"/>
                      <a:endParaRPr lang="ru-RU" sz="1200" i="1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6148,8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5298,2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4027,0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482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</a:t>
                      </a:r>
                      <a:r>
                        <a:rPr lang="ru-RU" sz="120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поддержка граждан»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194,3</a:t>
                      </a:r>
                      <a:endParaRPr lang="ru-RU" sz="1200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Обеспечение доступным </a:t>
                      </a:r>
                      <a:br>
                        <a:rPr kumimoji="0" lang="ru-RU" sz="1200" kern="1200" dirty="0" smtClean="0"/>
                      </a:br>
                      <a:r>
                        <a:rPr kumimoji="0" lang="ru-RU" sz="1200" kern="1200" dirty="0" smtClean="0"/>
                        <a:t>и комфортным жильем населения Дегтевского сельского поселения</a:t>
                      </a:r>
                      <a:endParaRPr lang="ru-RU" sz="1200" b="0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47135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«Формирование</a:t>
                      </a:r>
                      <a:r>
                        <a:rPr lang="ru-RU" sz="1200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современной городской среды на территории муниципального образования «Дегтевского сельского поселения»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16048,9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15119,9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12988,9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28281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 расходы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501,7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1487,3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798,2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72396" y="135729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u="sng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разделу «Культура, кинематография» на 2025 год</a:t>
            </a:r>
            <a:r>
              <a:rPr lang="ru-RU" sz="27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   </a:t>
            </a:r>
            <a:endParaRPr lang="ru-RU" sz="21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01475626"/>
              </p:ext>
            </p:extLst>
          </p:nvPr>
        </p:nvGraphicFramePr>
        <p:xfrm>
          <a:off x="0" y="142873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260648"/>
            <a:ext cx="33912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0811" y="3645024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572132" y="260648"/>
            <a:ext cx="324834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межбюджетных трансфертов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год</a:t>
            </a:r>
            <a:endParaRPr lang="ru-RU" sz="28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57818" y="4857760"/>
            <a:ext cx="2786082" cy="178595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(89,9%)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3557,3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71538" y="4857760"/>
            <a:ext cx="2592288" cy="1785950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(10,1%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401,0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1714488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3 958,3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(2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5982545">
            <a:off x="2306351" y="3619038"/>
            <a:ext cx="1486238" cy="720080"/>
            <a:chOff x="6833489" y="5430501"/>
            <a:chExt cx="148623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376570">
              <a:off x="6944029" y="5662581"/>
              <a:ext cx="13756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3" name="Группа 29"/>
          <p:cNvGrpSpPr/>
          <p:nvPr/>
        </p:nvGrpSpPr>
        <p:grpSpPr>
          <a:xfrm rot="16556065">
            <a:off x="5163404" y="3518536"/>
            <a:ext cx="1530908" cy="701809"/>
            <a:chOff x="3304843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3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0694" y="260648"/>
            <a:ext cx="3247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936104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муниципального долга Дегтевского сельского поселения на 2025-2027 годы</a:t>
            </a:r>
            <a:endParaRPr lang="ru-RU" sz="2800" b="1" spc="-15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49265"/>
              </p:ext>
            </p:extLst>
          </p:nvPr>
        </p:nvGraphicFramePr>
        <p:xfrm>
          <a:off x="323528" y="2348879"/>
          <a:ext cx="8568953" cy="194858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6464"/>
                <a:gridCol w="1464163"/>
                <a:gridCol w="1464163"/>
                <a:gridCol w="1464163"/>
              </a:tblGrid>
              <a:tr h="1036957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вида долгового обязательства</a:t>
                      </a:r>
                      <a:endParaRPr lang="ru-RU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01.01.2025)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Проект бюджета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(на 01.01.2027)</a:t>
                      </a:r>
                    </a:p>
                  </a:txBody>
                  <a:tcPr/>
                </a:tc>
              </a:tr>
              <a:tr h="911624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Муниципальный долг,</a:t>
                      </a:r>
                    </a:p>
                    <a:p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</a:t>
                      </a:r>
                      <a:endParaRPr lang="ru-RU" sz="2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0,00</a:t>
                      </a:r>
                      <a:endParaRPr lang="ru-RU" sz="2400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2910" y="1500174"/>
            <a:ext cx="7920000" cy="108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121920" algn="ctr"/>
            <a:r>
              <a:rPr lang="ru-RU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Положение послания Президента Федеральному Собранию, определяющие бюджетную политику</a:t>
            </a:r>
            <a:endParaRPr lang="en-US" sz="14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2714620"/>
            <a:ext cx="7920000" cy="1080000"/>
          </a:xfrm>
          <a:prstGeom prst="roundRect">
            <a:avLst/>
          </a:prstGeom>
          <a:solidFill>
            <a:srgbClr val="0070C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/>
            <a:r>
              <a:rPr lang="ru-RU" sz="1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Дегтевского сельского поселения на 2025-2027 годы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5000636"/>
            <a:ext cx="7920000" cy="10800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Прогноз социально-экономического развития Дегтевского сельского поселения на 2025-2027 года</a:t>
            </a:r>
          </a:p>
          <a:p>
            <a:pPr algn="ctr"/>
            <a:endParaRPr lang="ru-RU" sz="1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1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Муниципальные </a:t>
            </a:r>
            <a:r>
              <a:rPr lang="ru-RU" sz="1300" b="1" i="1" dirty="0" smtClean="0">
                <a:solidFill>
                  <a:schemeClr val="bg1"/>
                </a:solidFill>
                <a:cs typeface="Arial" pitchFamily="34" charset="0"/>
              </a:rPr>
              <a:t>программы</a:t>
            </a:r>
            <a:r>
              <a:rPr lang="ru-RU" sz="13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Дегтевского сельского поселения</a:t>
            </a:r>
            <a:endParaRPr lang="ru-RU" sz="13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2910" y="3857628"/>
            <a:ext cx="7920000" cy="10800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Проект областного закона «Об областном бюджете на 2025 год и на плановый период 2026 и 2027 годов»</a:t>
            </a:r>
            <a:endParaRPr lang="ru-RU" sz="1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2644" y="618636"/>
            <a:ext cx="793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ОСНОВА ФОРМИРОВАНИЯ ПРОЕКТА БЮДЖЕТА ДЕГТЕВСКОГО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СЕЛЬСКОГО ПОСЕЛЕНИЯ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МИЛЛЕРОВСКОГО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РАЙОНА НА</a:t>
            </a:r>
            <a:r>
              <a:rPr lang="en-US" b="1" i="0" spc="-15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2025</a:t>
            </a:r>
            <a:r>
              <a:rPr lang="ru-RU" b="1" dirty="0" smtClean="0"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 И НА</a:t>
            </a:r>
            <a:r>
              <a:rPr lang="ru-RU" b="1" i="0" spc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ПЛАНОВЫЙ ПЕРИОД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2026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И</a:t>
            </a:r>
            <a:r>
              <a:rPr lang="en-US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 2027 </a:t>
            </a:r>
            <a:r>
              <a:rPr lang="ru-RU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ГОДОВ</a:t>
            </a:r>
            <a:endParaRPr lang="en-US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85720" y="42860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проекта бюджета Дегтевского сельского поселения Миллеровского района на 2025 год и на плановый период 2026 и 2027 годов</a:t>
            </a:r>
            <a:endParaRPr lang="ru-RU" sz="2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714412" y="2357430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142844" y="3071810"/>
            <a:ext cx="7715304" cy="857256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71472" y="3000373"/>
            <a:ext cx="7072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 ко 2-му чтению бюджета в соответствии с проектом областного закона «Об областном бюджете на 2025 год и на плановый период 2026 и 2027 годов»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71472" y="2357430"/>
            <a:ext cx="69294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357158" y="3857628"/>
            <a:ext cx="7776864" cy="142876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2143116"/>
            <a:ext cx="1152128" cy="864097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3000372"/>
            <a:ext cx="936104" cy="714380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714752"/>
            <a:ext cx="1500166" cy="14578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0034" y="3857628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учетом Плана мероприятий по росту доходного потенциала Дегтевского сельского поселения, оптимизации расходов  бюджета Дегтевского сельского поселения Миллеровского района и сокращению муниципального долга Дегтевского сельского поселения до 2026 года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57158" y="5429264"/>
            <a:ext cx="7776864" cy="1071570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8596" y="5429264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357826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Дегтевского сельского поселения на 2025-2027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260648"/>
            <a:ext cx="317633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414" y="1412776"/>
            <a:ext cx="6525938" cy="108753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Утверждены постановлением Администрации  Дегтевского сельского поселения от 06.11.2024 № 106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Указ Президента РФ от 07.05.2018 № 204 «О национальных целях и стратегических задач развития Российской Федерации на период до 2026 года</a:t>
            </a:r>
            <a:r>
              <a:rPr lang="ru-RU" sz="1600" b="1" dirty="0" smtClean="0">
                <a:solidFill>
                  <a:srgbClr val="002060"/>
                </a:solidFill>
              </a:rPr>
              <a:t>»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571744"/>
            <a:ext cx="3960440" cy="15716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1600" b="1" dirty="0" smtClean="0"/>
              <a:t>  </a:t>
            </a:r>
            <a:r>
              <a:rPr lang="ru-RU" sz="1600" b="1" dirty="0" smtClean="0">
                <a:solidFill>
                  <a:srgbClr val="002060"/>
                </a:solidFill>
              </a:rPr>
              <a:t>Устойчивость бюджетной системы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</a:rPr>
              <a:t>Повышение уровня жизни граждан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Реализация Указов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Достижение целей социально-экономического развития Дегтевского сельского поселения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539198617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500043"/>
            <a:ext cx="9144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Дегтевского сельского поселения 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1928802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5786" y="442913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Дегтевского сельского поселения Миллеровского района на 2025-2027 годы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260648"/>
            <a:ext cx="31048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844245"/>
              </p:ext>
            </p:extLst>
          </p:nvPr>
        </p:nvGraphicFramePr>
        <p:xfrm>
          <a:off x="500035" y="1928802"/>
          <a:ext cx="8291186" cy="2523744"/>
        </p:xfrm>
        <a:graphic>
          <a:graphicData uri="http://schemas.openxmlformats.org/drawingml/2006/table">
            <a:tbl>
              <a:tblPr/>
              <a:tblGrid>
                <a:gridCol w="3000395"/>
                <a:gridCol w="1357322"/>
                <a:gridCol w="1285884"/>
                <a:gridCol w="1285884"/>
                <a:gridCol w="1361701"/>
              </a:tblGrid>
              <a:tr h="216000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2027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Доходы, всего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14 589,9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16 550,6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16 607,2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13 787,1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из них: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9 914,0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12 592,3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13 168,2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13 786,9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безвозмездные поступления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4 675,9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3 958,3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439,0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6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Расходы, всего</a:t>
                      </a:r>
                      <a:endParaRPr lang="ru-RU" sz="160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14 589,9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16 550,6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16 607,2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15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787,1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imes New Roman"/>
                        </a:rPr>
                        <a:t>III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. Дефицит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(-), </a:t>
                      </a:r>
                      <a:r>
                        <a:rPr lang="ru-RU" sz="1600" b="1" dirty="0" err="1">
                          <a:latin typeface="+mn-lt"/>
                          <a:ea typeface="Times New Roman"/>
                          <a:cs typeface="Times New Roman"/>
                        </a:rPr>
                        <a:t>профицит</a:t>
                      </a:r>
                      <a:r>
                        <a:rPr lang="ru-RU" sz="1600" b="1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(+)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latin typeface="+mn-lt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5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28604"/>
            <a:ext cx="9144000" cy="76814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Основные параметры бюджета Дегтевского сельского поселения Миллеровского района на 2025 год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740545686"/>
              </p:ext>
            </p:extLst>
          </p:nvPr>
        </p:nvGraphicFramePr>
        <p:xfrm>
          <a:off x="323528" y="1772816"/>
          <a:ext cx="3816424" cy="49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59908794"/>
              </p:ext>
            </p:extLst>
          </p:nvPr>
        </p:nvGraphicFramePr>
        <p:xfrm>
          <a:off x="2857488" y="1772816"/>
          <a:ext cx="821537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16 550,6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14 589,9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12699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900285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232844" y="1052736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12 592,3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-16931" y="623343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Дегтевского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2025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Дегтевского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3" y="5805264"/>
            <a:ext cx="4248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Штрафы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, санкции, возмещение ущерба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5,4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552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2033,9</a:t>
              </a:r>
              <a:endParaRPr lang="ru-RU" sz="1400" b="1" dirty="0" smtClean="0">
                <a:solidFill>
                  <a:prstClr val="black"/>
                </a:solidFill>
                <a:cs typeface="Arial" charset="0"/>
              </a:endParaRPr>
            </a:p>
            <a:p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6472,1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84,4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12,5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3959,6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Доходы от сдачи в аренду имущества – 24,4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35"/>
          <p:cNvSpPr txBox="1">
            <a:spLocks noChangeArrowheads="1"/>
          </p:cNvSpPr>
          <p:nvPr/>
        </p:nvSpPr>
        <p:spPr bwMode="auto">
          <a:xfrm>
            <a:off x="5325348" y="639133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1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16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физических лиц в бюджет Дегтевского сельского поселения Миллеровского района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Дегтевского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2572"/>
              </p:ext>
            </p:extLst>
          </p:nvPr>
        </p:nvGraphicFramePr>
        <p:xfrm>
          <a:off x="1357290" y="1857364"/>
          <a:ext cx="7143800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Ме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21580</TotalTime>
  <Words>1055</Words>
  <Application>Microsoft Office PowerPoint</Application>
  <PresentationFormat>Экран (4:3)</PresentationFormat>
  <Paragraphs>303</Paragraphs>
  <Slides>16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10195094</vt:lpstr>
      <vt:lpstr>Метро</vt:lpstr>
      <vt:lpstr>Администрация Дегтевского сельского поселения  </vt:lpstr>
      <vt:lpstr>Презентация PowerPoint</vt:lpstr>
      <vt:lpstr>Презентация PowerPoint</vt:lpstr>
      <vt:lpstr>Основные направления бюджетной и налоговой политики Дегтевского сельского поселения на 2025-2027 годы  </vt:lpstr>
      <vt:lpstr>Презентация PowerPoint</vt:lpstr>
      <vt:lpstr>Основные характеристики бюджета Дегтевского сельского поселения Миллеровского района на 2025-2027 годы</vt:lpstr>
      <vt:lpstr>Основные параметры бюджета Дегтевского сельского поселения Миллеровского района на 2025 год</vt:lpstr>
      <vt:lpstr>Презентация PowerPoint</vt:lpstr>
      <vt:lpstr>Динамика поступлений налога на доходы физических лиц в бюджет Дегтевского сельского поселения Миллеровского района</vt:lpstr>
      <vt:lpstr>Безвозмездные поступления от других бюджетов бюджетной системы Российской Федерации</vt:lpstr>
      <vt:lpstr>Динамика расходов  бюджета Дегтевского сельского поселения Миллеровского района                </vt:lpstr>
      <vt:lpstr>Презентация PowerPoint</vt:lpstr>
      <vt:lpstr>Расходы бюджета Дегтевского сельского поселения Миллеровского района, формируемые в рамках муниципальных программ Дегтевского сельского поселения, и непрограммные расходы   </vt:lpstr>
      <vt:lpstr>Структура расходов по разделу «Культура, кинематография» на 2025 год           </vt:lpstr>
      <vt:lpstr>Презентация PowerPoint</vt:lpstr>
      <vt:lpstr>Структура муниципального долга Дегтевского сельского поселения на 2025-2027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2213</cp:revision>
  <dcterms:created xsi:type="dcterms:W3CDTF">2011-10-21T12:19:44Z</dcterms:created>
  <dcterms:modified xsi:type="dcterms:W3CDTF">2024-11-19T07:58:22Z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