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97" r:id="rId2"/>
  </p:sldMasterIdLst>
  <p:notesMasterIdLst>
    <p:notesMasterId r:id="rId19"/>
  </p:notesMasterIdLst>
  <p:handoutMasterIdLst>
    <p:handoutMasterId r:id="rId20"/>
  </p:handoutMasterIdLst>
  <p:sldIdLst>
    <p:sldId id="896" r:id="rId3"/>
    <p:sldId id="897" r:id="rId4"/>
    <p:sldId id="1202" r:id="rId5"/>
    <p:sldId id="1166" r:id="rId6"/>
    <p:sldId id="1204" r:id="rId7"/>
    <p:sldId id="1170" r:id="rId8"/>
    <p:sldId id="904" r:id="rId9"/>
    <p:sldId id="1613" r:id="rId10"/>
    <p:sldId id="1368" r:id="rId11"/>
    <p:sldId id="1592" r:id="rId12"/>
    <p:sldId id="1502" r:id="rId13"/>
    <p:sldId id="1608" r:id="rId14"/>
    <p:sldId id="1609" r:id="rId15"/>
    <p:sldId id="1610" r:id="rId16"/>
    <p:sldId id="1611" r:id="rId17"/>
    <p:sldId id="1612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DCB1AE"/>
    <a:srgbClr val="99FF66"/>
    <a:srgbClr val="53D2FF"/>
    <a:srgbClr val="EAA0A0"/>
    <a:srgbClr val="CCFF33"/>
    <a:srgbClr val="FB998F"/>
    <a:srgbClr val="7EEA9F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517" autoAdjust="0"/>
  </p:normalViewPr>
  <p:slideViewPr>
    <p:cSldViewPr>
      <p:cViewPr varScale="1">
        <p:scale>
          <a:sx n="79" d="100"/>
          <a:sy n="79" d="100"/>
        </p:scale>
        <p:origin x="-8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2053050120226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36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39"/>
          </c:dPt>
          <c:dLbls>
            <c:dLbl>
              <c:idx val="0"/>
              <c:layout>
                <c:manualLayout>
                  <c:x val="0.10250100769335999"/>
                  <c:y val="-0.169747592147881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878057167201809"/>
                  <c:y val="0.16301393862220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9901177187842305E-2"/>
                  <c:y val="-0.115430764103133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751330660229671E-2"/>
                  <c:y val="-9.2218172339825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6990026819793212E-2"/>
                  <c:y val="-0.284904241409074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6779926197364714E-2"/>
                  <c:y val="-0.130130626511584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8614970237466725E-2"/>
                  <c:y val="-0.255207968345397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9014530984160623E-2"/>
                  <c:y val="-0.119191457359438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Налог на имущество </c:v>
                </c:pt>
                <c:pt idx="2">
                  <c:v>Штрафы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Инициативные платежи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16.183175307645758</c:v>
                </c:pt>
                <c:pt idx="1">
                  <c:v>62.342142424853755</c:v>
                </c:pt>
                <c:pt idx="2">
                  <c:v>0.18862215049425057</c:v>
                </c:pt>
                <c:pt idx="3">
                  <c:v>18.580794835586044</c:v>
                </c:pt>
                <c:pt idx="4">
                  <c:v>0.12104095218882389</c:v>
                </c:pt>
                <c:pt idx="5">
                  <c:v>0.81500907807141432</c:v>
                </c:pt>
                <c:pt idx="6">
                  <c:v>0.24611660278394196</c:v>
                </c:pt>
                <c:pt idx="7">
                  <c:v>1.523098648376034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861334303871949E-3"/>
                  <c:y val="-5.3329401197008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1782,8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1604,4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24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1755,2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1902,6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2023 год</c:v>
                </c:pt>
                <c:pt idx="1">
                  <c:v>Проект 2024 год</c:v>
                </c:pt>
                <c:pt idx="2">
                  <c:v>Проект 2025 год</c:v>
                </c:pt>
                <c:pt idx="3">
                  <c:v>Проект 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1782800</c:v>
                </c:pt>
                <c:pt idx="1">
                  <c:v>1604400</c:v>
                </c:pt>
                <c:pt idx="2">
                  <c:v>1755200</c:v>
                </c:pt>
                <c:pt idx="3">
                  <c:v>1902600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929792"/>
        <c:axId val="64931712"/>
        <c:axId val="0"/>
      </c:bar3DChart>
      <c:catAx>
        <c:axId val="6492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931712"/>
        <c:crosses val="autoZero"/>
        <c:auto val="1"/>
        <c:lblAlgn val="ctr"/>
        <c:lblOffset val="100"/>
        <c:noMultiLvlLbl val="0"/>
      </c:catAx>
      <c:valAx>
        <c:axId val="64931712"/>
        <c:scaling>
          <c:orientation val="minMax"/>
          <c:min val="25000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one"/>
        <c:crossAx val="64929792"/>
        <c:crosses val="autoZero"/>
        <c:crossBetween val="between"/>
        <c:majorUnit val="5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6062E-2"/>
          <c:w val="0.954943442201892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497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11935,5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9891244102696"/>
                  <c:y val="-0.189239470322317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14589,9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Проект 2023 год</c:v>
                </c:pt>
                <c:pt idx="1">
                  <c:v> Проект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11935.5</c:v>
                </c:pt>
                <c:pt idx="1">
                  <c:v>14589.9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65194240"/>
        <c:axId val="65204224"/>
        <c:axId val="0"/>
      </c:bar3DChart>
      <c:catAx>
        <c:axId val="6519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520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20422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6519424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535169266801348E-3"/>
          <c:w val="1"/>
          <c:h val="0.9886430883804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21"/>
            <c:spPr>
              <a:solidFill>
                <a:srgbClr val="589A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9B-421E-A6F1-2C9E5A17AA11}"/>
              </c:ext>
            </c:extLst>
          </c:dPt>
          <c:dPt>
            <c:idx val="1"/>
            <c:bubble3D val="0"/>
            <c:explosion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B-421E-A6F1-2C9E5A17AA11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9B-421E-A6F1-2C9E5A17AA11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B-421E-A6F1-2C9E5A17AA11}"/>
              </c:ext>
            </c:extLst>
          </c:dPt>
          <c:dPt>
            <c:idx val="4"/>
            <c:bubble3D val="0"/>
            <c:explosion val="16"/>
            <c:spPr>
              <a:solidFill>
                <a:srgbClr val="D642E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69B-421E-A6F1-2C9E5A17AA11}"/>
              </c:ext>
            </c:extLst>
          </c:dPt>
          <c:dLbls>
            <c:dLbl>
              <c:idx val="0"/>
              <c:layout>
                <c:manualLayout>
                  <c:x val="-0.22058943804752223"/>
                  <c:y val="-9.593856665045572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9B-421E-A6F1-2C9E5A17AA11}"/>
                </c:ext>
              </c:extLst>
            </c:dLbl>
            <c:dLbl>
              <c:idx val="1"/>
              <c:layout>
                <c:manualLayout>
                  <c:x val="0.13405679039402049"/>
                  <c:y val="-7.66253506743692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9B-421E-A6F1-2C9E5A17AA11}"/>
                </c:ext>
              </c:extLst>
            </c:dLbl>
            <c:dLbl>
              <c:idx val="2"/>
              <c:layout>
                <c:manualLayout>
                  <c:x val="0"/>
                  <c:y val="-8.5142097068513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9B-421E-A6F1-2C9E5A17AA11}"/>
                </c:ext>
              </c:extLst>
            </c:dLbl>
            <c:dLbl>
              <c:idx val="3"/>
              <c:layout>
                <c:manualLayout>
                  <c:x val="4.5777775214542772E-3"/>
                  <c:y val="1.15056887930423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9B-421E-A6F1-2C9E5A17AA11}"/>
                </c:ext>
              </c:extLst>
            </c:dLbl>
            <c:dLbl>
              <c:idx val="4"/>
              <c:layout>
                <c:manualLayout>
                  <c:x val="5.0355552735997046E-2"/>
                  <c:y val="-0.117358025689032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9B-421E-A6F1-2C9E5A17AA11}"/>
                </c:ext>
              </c:extLst>
            </c:dLbl>
            <c:dLbl>
              <c:idx val="5"/>
              <c:layout>
                <c:manualLayout>
                  <c:x val="5.1634807257543734E-2"/>
                  <c:y val="-0.10639102056184409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9B-421E-A6F1-2C9E5A17AA11}"/>
                </c:ext>
              </c:extLst>
            </c:dLbl>
            <c:dLbl>
              <c:idx val="6"/>
              <c:layout>
                <c:manualLayout>
                  <c:x val="0.10708225147937994"/>
                  <c:y val="-4.9265750442125909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69B-421E-A6F1-2C9E5A17AA11}"/>
                </c:ext>
              </c:extLst>
            </c:dLbl>
            <c:dLbl>
              <c:idx val="7"/>
              <c:layout>
                <c:manualLayout>
                  <c:x val="0.14563186201195577"/>
                  <c:y val="4.6672816208329797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9B-421E-A6F1-2C9E5A17AA1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Кв.1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  <c:pt idx="6">
                  <c:v>Кв.7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8261.7999999999993</c:v>
                </c:pt>
                <c:pt idx="1">
                  <c:v>317.3</c:v>
                </c:pt>
                <c:pt idx="2">
                  <c:v>48.6</c:v>
                </c:pt>
                <c:pt idx="3">
                  <c:v>15</c:v>
                </c:pt>
                <c:pt idx="4">
                  <c:v>1126.0999999999999</c:v>
                </c:pt>
                <c:pt idx="5">
                  <c:v>4319.2</c:v>
                </c:pt>
                <c:pt idx="6">
                  <c:v>501.9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9B-421E-A6F1-2C9E5A17AA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74,30%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809E-2"/>
                  <c:y val="4.54444611431969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524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- 4284,6</c:v>
                </c:pt>
                <c:pt idx="1">
                  <c:v>Иные межбюджетные трансферты - 34,6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4284.6000000000004</c:v>
                </c:pt>
                <c:pt idx="1">
                  <c:v>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1"/>
          <c:y val="9.0006333598128027E-2"/>
          <c:w val="0.33750000000000202"/>
          <c:h val="0.8517508641604261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+mn-lt"/>
            </a:rPr>
            <a:t>Плана </a:t>
          </a:r>
          <a:r>
            <a:rPr lang="ru-RU" sz="1400" b="1" i="1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2025 года </a:t>
          </a:r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dirty="0">
            <a:solidFill>
              <a:schemeClr val="tx1"/>
            </a:solidFill>
            <a:latin typeface="+mn-lt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1 604,4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 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4 675,9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1 842,1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 105,2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5 936,3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18,7</a:t>
          </a:r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3733C499-C831-4A1E-9D8A-E1A92297385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Инициативные платежи 151,0</a:t>
          </a:r>
        </a:p>
      </dgm:t>
    </dgm:pt>
    <dgm:pt modelId="{E492E7D3-46D1-40EE-A27B-C762458CB8B9}" type="parTrans" cxnId="{00E7BEFC-3274-465C-9559-9D4A14816832}">
      <dgm:prSet/>
      <dgm:spPr/>
      <dgm:t>
        <a:bodyPr/>
        <a:lstStyle/>
        <a:p>
          <a:endParaRPr lang="ru-RU"/>
        </a:p>
      </dgm:t>
    </dgm:pt>
    <dgm:pt modelId="{60190544-C26C-4CD1-8BDE-DCFD586C031F}" type="sibTrans" cxnId="{00E7BEFC-3274-465C-9559-9D4A14816832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9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9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9" custScaleY="105804" custLinFactY="100000" custLinFactNeighborX="1887" custLinFactNeighborY="16051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9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9" custScaleY="114414" custLinFactNeighborX="-1887" custLinFactNeighborY="931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9" custScaleX="83046" custScaleY="114626" custLinFactNeighborX="-10547" custLinFactNeighborY="-118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9" custScaleY="111826" custLinFactY="246860" custLinFactNeighborX="-1887" custLinFactNeighborY="3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9" custScaleX="87822" custScaleY="82411" custLinFactY="200000" custLinFactNeighborX="1524" custLinFactNeighborY="24299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9" custScaleY="87535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9" custScaleX="87599" custScaleY="93365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9" custLinFactY="34307" custLinFactNeighborX="-991" custLinFactNeighborY="100000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9" custLinFactY="100000" custLinFactNeighborX="-2015" custLinFactNeighborY="19183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4B237DF9-1F72-4E46-9DB3-D755EABDD882}" type="pres">
      <dgm:prSet presAssocID="{3733C499-C831-4A1E-9D8A-E1A92297385A}" presName="comp" presStyleCnt="0"/>
      <dgm:spPr/>
    </dgm:pt>
    <dgm:pt modelId="{0CC80936-CFA3-47C1-AEFA-84D36CC659FE}" type="pres">
      <dgm:prSet presAssocID="{3733C499-C831-4A1E-9D8A-E1A92297385A}" presName="box" presStyleLbl="node1" presStyleIdx="6" presStyleCnt="9" custScaleX="96227" custScaleY="93805" custLinFactY="23586" custLinFactNeighborX="-2212" custLinFactNeighborY="100000"/>
      <dgm:spPr/>
      <dgm:t>
        <a:bodyPr/>
        <a:lstStyle/>
        <a:p>
          <a:endParaRPr lang="ru-RU"/>
        </a:p>
      </dgm:t>
    </dgm:pt>
    <dgm:pt modelId="{A2501DCA-870F-4348-8AC6-27A11625820C}" type="pres">
      <dgm:prSet presAssocID="{3733C499-C831-4A1E-9D8A-E1A92297385A}" presName="img" presStyleLbl="fgImgPlace1" presStyleIdx="6" presStyleCnt="9"/>
      <dgm:spPr/>
    </dgm:pt>
    <dgm:pt modelId="{EA5555C3-B811-42D8-BAB3-39018A6AE9DF}" type="pres">
      <dgm:prSet presAssocID="{3733C499-C831-4A1E-9D8A-E1A92297385A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22764-82E6-403D-9652-7CA4672796E3}" type="pres">
      <dgm:prSet presAssocID="{60190544-C26C-4CD1-8BDE-DCFD586C031F}" presName="spacer" presStyleCnt="0"/>
      <dgm:spPr/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7" presStyleCnt="9" custScaleY="121377" custLinFactY="-300000" custLinFactNeighborX="-1887" custLinFactNeighborY="-369864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7" presStyleCnt="9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8" presStyleCnt="9" custScaleY="108477" custLinFactY="-119814" custLinFactNeighborX="3774" custLinFactNeighborY="-2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8" presStyleCnt="9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0E7BEFC-3274-465C-9559-9D4A14816832}" srcId="{227A101D-8088-4F21-A936-43AB877355D2}" destId="{3733C499-C831-4A1E-9D8A-E1A92297385A}" srcOrd="6" destOrd="0" parTransId="{E492E7D3-46D1-40EE-A27B-C762458CB8B9}" sibTransId="{60190544-C26C-4CD1-8BDE-DCFD586C031F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23418226-89D2-4C43-9339-5457006EF8F2}" type="presOf" srcId="{3733C499-C831-4A1E-9D8A-E1A92297385A}" destId="{EA5555C3-B811-42D8-BAB3-39018A6AE9DF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8B3C375-A51F-4C96-9C49-6C7EE1333A2E}" srcId="{227A101D-8088-4F21-A936-43AB877355D2}" destId="{BA090E94-8B27-4531-ACFD-055B1B3DB79D}" srcOrd="7" destOrd="0" parTransId="{E91CA2F1-D445-458F-9CD2-C8AFD2E6E334}" sibTransId="{29385BA7-84CD-47DD-AD14-392FE9FE061F}"/>
    <dgm:cxn modelId="{4FAFD889-F2F3-4F5F-910C-D755F77B442F}" type="presOf" srcId="{3733C499-C831-4A1E-9D8A-E1A92297385A}" destId="{0CC80936-CFA3-47C1-AEFA-84D36CC659FE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C4176CC-0D54-4332-BD77-C94274568FD9}" srcId="{227A101D-8088-4F21-A936-43AB877355D2}" destId="{92A80C17-EBAF-4C75-853C-60185C6E6DCD}" srcOrd="8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D346E78A-97F9-441A-9E03-C16EB75BBE42}" type="presParOf" srcId="{B17E2703-ED7C-40C1-AA5F-205C0BB9EA84}" destId="{4B237DF9-1F72-4E46-9DB3-D755EABDD882}" srcOrd="12" destOrd="0" presId="urn:microsoft.com/office/officeart/2005/8/layout/vList4#1"/>
    <dgm:cxn modelId="{EF905361-B9FE-4BD3-B429-3A7533A95FBD}" type="presParOf" srcId="{4B237DF9-1F72-4E46-9DB3-D755EABDD882}" destId="{0CC80936-CFA3-47C1-AEFA-84D36CC659FE}" srcOrd="0" destOrd="0" presId="urn:microsoft.com/office/officeart/2005/8/layout/vList4#1"/>
    <dgm:cxn modelId="{001006BB-745F-4009-B16F-0B6A3EE1EDAF}" type="presParOf" srcId="{4B237DF9-1F72-4E46-9DB3-D755EABDD882}" destId="{A2501DCA-870F-4348-8AC6-27A11625820C}" srcOrd="1" destOrd="0" presId="urn:microsoft.com/office/officeart/2005/8/layout/vList4#1"/>
    <dgm:cxn modelId="{ED0BD03A-88AF-48E4-8562-A37A09F8C307}" type="presParOf" srcId="{4B237DF9-1F72-4E46-9DB3-D755EABDD882}" destId="{EA5555C3-B811-42D8-BAB3-39018A6AE9DF}" srcOrd="2" destOrd="0" presId="urn:microsoft.com/office/officeart/2005/8/layout/vList4#1"/>
    <dgm:cxn modelId="{FD95D379-23B5-4FAE-A040-C5DA274A8DA9}" type="presParOf" srcId="{B17E2703-ED7C-40C1-AA5F-205C0BB9EA84}" destId="{EDF22764-82E6-403D-9652-7CA4672796E3}" srcOrd="13" destOrd="0" presId="urn:microsoft.com/office/officeart/2005/8/layout/vList4#1"/>
    <dgm:cxn modelId="{916AB43C-4310-4681-AC35-87771092DFCB}" type="presParOf" srcId="{B17E2703-ED7C-40C1-AA5F-205C0BB9EA84}" destId="{DFA610A1-31CA-4877-A569-7886975AEFA6}" srcOrd="14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5" destOrd="0" presId="urn:microsoft.com/office/officeart/2005/8/layout/vList4#1"/>
    <dgm:cxn modelId="{7F8728B0-3298-4BB3-8BD3-2EB307BA1CBB}" type="presParOf" srcId="{B17E2703-ED7C-40C1-AA5F-205C0BB9EA84}" destId="{99922961-B3B7-481D-98FA-DA18D32303F6}" srcOrd="16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5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 8 261,8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317,3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1 126,1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C39311F-A6D2-44B2-A85A-44ECD4F4C39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501,9</a:t>
          </a:r>
          <a:endParaRPr lang="ru-RU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45A025-8D05-42A8-87DC-12E55BEB9D13}" type="parTrans" cxnId="{B545918F-28B3-47CB-A7C3-1AC189BDFA02}">
      <dgm:prSet/>
      <dgm:spPr/>
      <dgm:t>
        <a:bodyPr/>
        <a:lstStyle/>
        <a:p>
          <a:endParaRPr lang="ru-RU"/>
        </a:p>
      </dgm:t>
    </dgm:pt>
    <dgm:pt modelId="{7A84E5D3-9D26-4BD3-86F8-D82BA9E2CB28}" type="sibTrans" cxnId="{B545918F-28B3-47CB-A7C3-1AC189BDFA02}">
      <dgm:prSet/>
      <dgm:spPr/>
      <dgm:t>
        <a:bodyPr/>
        <a:lstStyle/>
        <a:p>
          <a:endParaRPr lang="ru-RU"/>
        </a:p>
      </dgm:t>
    </dgm:pt>
    <dgm:pt modelId="{1B6520D5-2F4A-4A92-9C00-63E9C1DE7559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4 319,2</a:t>
          </a:r>
          <a:endParaRPr lang="ru-RU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46D518-CA59-48C1-B6C2-D2849307332B}" type="parTrans" cxnId="{87087947-949E-4430-ADE3-26479BA3B4E2}">
      <dgm:prSet/>
      <dgm:spPr/>
      <dgm:t>
        <a:bodyPr/>
        <a:lstStyle/>
        <a:p>
          <a:endParaRPr lang="ru-RU"/>
        </a:p>
      </dgm:t>
    </dgm:pt>
    <dgm:pt modelId="{B39D0932-87F1-4C22-8F92-112693EA52A4}" type="sibTrans" cxnId="{87087947-949E-4430-ADE3-26479BA3B4E2}">
      <dgm:prSet/>
      <dgm:spPr/>
      <dgm:t>
        <a:bodyPr/>
        <a:lstStyle/>
        <a:p>
          <a:endParaRPr lang="ru-RU"/>
        </a:p>
      </dgm:t>
    </dgm:pt>
    <dgm:pt modelId="{3DCCD26A-E1F4-49D4-8C41-FFE6CE575A46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безопасность 48,6</a:t>
          </a:r>
        </a:p>
      </dgm:t>
    </dgm:pt>
    <dgm:pt modelId="{B09FA0A1-EC64-4B44-9CBA-86CB3B29CCC4}" type="parTrans" cxnId="{E4C041CE-62CD-4877-B4FE-34C1208AE095}">
      <dgm:prSet/>
      <dgm:spPr/>
      <dgm:t>
        <a:bodyPr/>
        <a:lstStyle/>
        <a:p>
          <a:endParaRPr lang="ru-RU"/>
        </a:p>
      </dgm:t>
    </dgm:pt>
    <dgm:pt modelId="{82CD8BA8-91C2-4378-8102-DD1E4F27F726}" type="sibTrans" cxnId="{E4C041CE-62CD-4877-B4FE-34C1208AE095}">
      <dgm:prSet/>
      <dgm:spPr/>
      <dgm:t>
        <a:bodyPr/>
        <a:lstStyle/>
        <a:p>
          <a:endParaRPr lang="ru-RU"/>
        </a:p>
      </dgm:t>
    </dgm:pt>
    <dgm:pt modelId="{B080BEFF-B974-4382-8321-4122B993E40F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15,0</a:t>
          </a:r>
        </a:p>
      </dgm:t>
    </dgm:pt>
    <dgm:pt modelId="{AEFF4E66-C98E-4161-923E-DD30DFA6BA90}" type="parTrans" cxnId="{BB46793B-F0FC-4AA9-9BCE-83408BB400CF}">
      <dgm:prSet/>
      <dgm:spPr/>
      <dgm:t>
        <a:bodyPr/>
        <a:lstStyle/>
        <a:p>
          <a:endParaRPr lang="ru-RU"/>
        </a:p>
      </dgm:t>
    </dgm:pt>
    <dgm:pt modelId="{D82EED5E-D49B-43C2-B0B6-AE87CEC48078}" type="sibTrans" cxnId="{BB46793B-F0FC-4AA9-9BCE-83408BB400CF}">
      <dgm:prSet/>
      <dgm:spPr/>
      <dgm:t>
        <a:bodyPr/>
        <a:lstStyle/>
        <a:p>
          <a:endParaRPr lang="ru-RU"/>
        </a:p>
      </dgm:t>
    </dgm:pt>
    <dgm:pt modelId="{05C6541A-0D80-4FA1-A37E-966885D675EA}" type="pres">
      <dgm:prSet presAssocID="{227A101D-8088-4F21-A936-43AB877355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2F40-6654-4934-A664-4ED0B0815C0A}" type="pres">
      <dgm:prSet presAssocID="{68068276-3353-4C66-B853-CC5F797C3845}" presName="linNode" presStyleCnt="0"/>
      <dgm:spPr/>
    </dgm:pt>
    <dgm:pt modelId="{C6FC502E-2D41-49DC-9878-DDD8DD253C61}" type="pres">
      <dgm:prSet presAssocID="{68068276-3353-4C66-B853-CC5F797C384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EBDE-34BB-40A8-9779-6E3E9CD2D3E6}" type="pres">
      <dgm:prSet presAssocID="{4703BA0D-A422-491D-9631-D7CB8F56E314}" presName="sp" presStyleCnt="0"/>
      <dgm:spPr/>
    </dgm:pt>
    <dgm:pt modelId="{F807667B-48D1-4F41-A589-B48E5ED4F609}" type="pres">
      <dgm:prSet presAssocID="{E313B81E-1751-4C21-8155-E4E5788F26D3}" presName="linNode" presStyleCnt="0"/>
      <dgm:spPr/>
    </dgm:pt>
    <dgm:pt modelId="{06B4376C-F94B-4E7E-B282-9E3E95CC70A1}" type="pres">
      <dgm:prSet presAssocID="{E313B81E-1751-4C21-8155-E4E5788F26D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86E97-77C2-43CF-AEFF-5FB3C3A23FA0}" type="pres">
      <dgm:prSet presAssocID="{A953BF2A-CE73-464D-9553-D0EF45A6271B}" presName="sp" presStyleCnt="0"/>
      <dgm:spPr/>
    </dgm:pt>
    <dgm:pt modelId="{579939C9-ACA2-4CA3-9D64-90CE70A477C2}" type="pres">
      <dgm:prSet presAssocID="{3DCCD26A-E1F4-49D4-8C41-FFE6CE575A46}" presName="linNode" presStyleCnt="0"/>
      <dgm:spPr/>
    </dgm:pt>
    <dgm:pt modelId="{10A625D2-54F9-4883-BA4E-229D60E30CE6}" type="pres">
      <dgm:prSet presAssocID="{3DCCD26A-E1F4-49D4-8C41-FFE6CE575A46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35337-4391-44FE-8444-C6C11D2681B0}" type="pres">
      <dgm:prSet presAssocID="{82CD8BA8-91C2-4378-8102-DD1E4F27F726}" presName="sp" presStyleCnt="0"/>
      <dgm:spPr/>
    </dgm:pt>
    <dgm:pt modelId="{284A2990-9102-48FD-8AAC-00996F0F4A34}" type="pres">
      <dgm:prSet presAssocID="{B080BEFF-B974-4382-8321-4122B993E40F}" presName="linNode" presStyleCnt="0"/>
      <dgm:spPr/>
    </dgm:pt>
    <dgm:pt modelId="{BA1B628E-96D6-45EA-B7AB-EE258A4AFD21}" type="pres">
      <dgm:prSet presAssocID="{B080BEFF-B974-4382-8321-4122B993E40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996DF-BB98-4016-A768-6FB97BE38A0F}" type="pres">
      <dgm:prSet presAssocID="{D82EED5E-D49B-43C2-B0B6-AE87CEC48078}" presName="sp" presStyleCnt="0"/>
      <dgm:spPr/>
    </dgm:pt>
    <dgm:pt modelId="{723E846E-595C-4D9F-97BF-038A01277EA5}" type="pres">
      <dgm:prSet presAssocID="{8061A499-68BB-4517-AEA3-079F9BE298A5}" presName="linNode" presStyleCnt="0"/>
      <dgm:spPr/>
    </dgm:pt>
    <dgm:pt modelId="{3E7A4BFF-44F9-47A0-B21C-2857B4C12BE8}" type="pres">
      <dgm:prSet presAssocID="{8061A499-68BB-4517-AEA3-079F9BE298A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427C2-0C72-4A1B-A5B2-7C996B460246}" type="pres">
      <dgm:prSet presAssocID="{2FF04357-4C60-47B2-ABA7-F34F2DD98536}" presName="sp" presStyleCnt="0"/>
      <dgm:spPr/>
    </dgm:pt>
    <dgm:pt modelId="{20DBB7C2-AD51-4EB4-B9AE-16E32FEBB9D7}" type="pres">
      <dgm:prSet presAssocID="{1B6520D5-2F4A-4A92-9C00-63E9C1DE7559}" presName="linNode" presStyleCnt="0"/>
      <dgm:spPr/>
    </dgm:pt>
    <dgm:pt modelId="{BAAE6A1A-0B84-4670-949D-78A57C8ACB3A}" type="pres">
      <dgm:prSet presAssocID="{1B6520D5-2F4A-4A92-9C00-63E9C1DE755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E9C1-D799-424A-9528-53F87D429584}" type="pres">
      <dgm:prSet presAssocID="{B39D0932-87F1-4C22-8F92-112693EA52A4}" presName="sp" presStyleCnt="0"/>
      <dgm:spPr/>
    </dgm:pt>
    <dgm:pt modelId="{1E8A8F36-1870-4356-93BC-6938FCAD494E}" type="pres">
      <dgm:prSet presAssocID="{5C39311F-A6D2-44B2-A85A-44ECD4F4C393}" presName="linNode" presStyleCnt="0"/>
      <dgm:spPr/>
    </dgm:pt>
    <dgm:pt modelId="{CE5ABABE-A048-4B44-9461-55905AEE6CC1}" type="pres">
      <dgm:prSet presAssocID="{5C39311F-A6D2-44B2-A85A-44ECD4F4C39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EB2DA-7D97-4DDA-AAE1-56AAC3001798}" type="presOf" srcId="{5C39311F-A6D2-44B2-A85A-44ECD4F4C393}" destId="{CE5ABABE-A048-4B44-9461-55905AEE6CC1}" srcOrd="0" destOrd="0" presId="urn:microsoft.com/office/officeart/2005/8/layout/vList5"/>
    <dgm:cxn modelId="{2E4FC872-5E32-4C6E-AB77-37FED8AC76CF}" type="presOf" srcId="{E313B81E-1751-4C21-8155-E4E5788F26D3}" destId="{06B4376C-F94B-4E7E-B282-9E3E95CC70A1}" srcOrd="0" destOrd="0" presId="urn:microsoft.com/office/officeart/2005/8/layout/vList5"/>
    <dgm:cxn modelId="{1BBCBB3B-1901-4B47-AAFF-86B34212B272}" type="presOf" srcId="{B080BEFF-B974-4382-8321-4122B993E40F}" destId="{BA1B628E-96D6-45EA-B7AB-EE258A4AFD21}" srcOrd="0" destOrd="0" presId="urn:microsoft.com/office/officeart/2005/8/layout/vList5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E4C041CE-62CD-4877-B4FE-34C1208AE095}" srcId="{227A101D-8088-4F21-A936-43AB877355D2}" destId="{3DCCD26A-E1F4-49D4-8C41-FFE6CE575A46}" srcOrd="2" destOrd="0" parTransId="{B09FA0A1-EC64-4B44-9CBA-86CB3B29CCC4}" sibTransId="{82CD8BA8-91C2-4378-8102-DD1E4F27F726}"/>
    <dgm:cxn modelId="{B545918F-28B3-47CB-A7C3-1AC189BDFA02}" srcId="{227A101D-8088-4F21-A936-43AB877355D2}" destId="{5C39311F-A6D2-44B2-A85A-44ECD4F4C393}" srcOrd="6" destOrd="0" parTransId="{A545A025-8D05-42A8-87DC-12E55BEB9D13}" sibTransId="{7A84E5D3-9D26-4BD3-86F8-D82BA9E2CB28}"/>
    <dgm:cxn modelId="{E364A9E2-D03B-484F-AEAA-760707BEA447}" type="presOf" srcId="{1B6520D5-2F4A-4A92-9C00-63E9C1DE7559}" destId="{BAAE6A1A-0B84-4670-949D-78A57C8ACB3A}" srcOrd="0" destOrd="0" presId="urn:microsoft.com/office/officeart/2005/8/layout/vList5"/>
    <dgm:cxn modelId="{BB46793B-F0FC-4AA9-9BCE-83408BB400CF}" srcId="{227A101D-8088-4F21-A936-43AB877355D2}" destId="{B080BEFF-B974-4382-8321-4122B993E40F}" srcOrd="3" destOrd="0" parTransId="{AEFF4E66-C98E-4161-923E-DD30DFA6BA90}" sibTransId="{D82EED5E-D49B-43C2-B0B6-AE87CEC48078}"/>
    <dgm:cxn modelId="{E3D25F48-F92F-48D3-9462-2E3485C75242}" type="presOf" srcId="{3DCCD26A-E1F4-49D4-8C41-FFE6CE575A46}" destId="{10A625D2-54F9-4883-BA4E-229D60E30CE6}" srcOrd="0" destOrd="0" presId="urn:microsoft.com/office/officeart/2005/8/layout/vList5"/>
    <dgm:cxn modelId="{8CB9B526-C7FF-4419-AD3A-6E9DD8CD8189}" type="presOf" srcId="{8061A499-68BB-4517-AEA3-079F9BE298A5}" destId="{3E7A4BFF-44F9-47A0-B21C-2857B4C12BE8}" srcOrd="0" destOrd="0" presId="urn:microsoft.com/office/officeart/2005/8/layout/vList5"/>
    <dgm:cxn modelId="{87087947-949E-4430-ADE3-26479BA3B4E2}" srcId="{227A101D-8088-4F21-A936-43AB877355D2}" destId="{1B6520D5-2F4A-4A92-9C00-63E9C1DE7559}" srcOrd="5" destOrd="0" parTransId="{4846D518-CA59-48C1-B6C2-D2849307332B}" sibTransId="{B39D0932-87F1-4C22-8F92-112693EA52A4}"/>
    <dgm:cxn modelId="{5294E09A-D579-4AFB-A775-81CDCA94686D}" type="presOf" srcId="{68068276-3353-4C66-B853-CC5F797C3845}" destId="{C6FC502E-2D41-49DC-9878-DDD8DD253C61}" srcOrd="0" destOrd="0" presId="urn:microsoft.com/office/officeart/2005/8/layout/vList5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D51956B6-0393-43DD-A533-19BB4A2CD2AE}" type="presOf" srcId="{227A101D-8088-4F21-A936-43AB877355D2}" destId="{05C6541A-0D80-4FA1-A37E-966885D675EA}" srcOrd="0" destOrd="0" presId="urn:microsoft.com/office/officeart/2005/8/layout/vList5"/>
    <dgm:cxn modelId="{FC921646-1800-4FBF-AD9D-CCD7A9670C8D}" type="presParOf" srcId="{05C6541A-0D80-4FA1-A37E-966885D675EA}" destId="{F7B02F40-6654-4934-A664-4ED0B0815C0A}" srcOrd="0" destOrd="0" presId="urn:microsoft.com/office/officeart/2005/8/layout/vList5"/>
    <dgm:cxn modelId="{08DC690F-5C8B-4633-9A9B-9856D554605F}" type="presParOf" srcId="{F7B02F40-6654-4934-A664-4ED0B0815C0A}" destId="{C6FC502E-2D41-49DC-9878-DDD8DD253C61}" srcOrd="0" destOrd="0" presId="urn:microsoft.com/office/officeart/2005/8/layout/vList5"/>
    <dgm:cxn modelId="{A97D1CA5-7214-4C7E-9F2E-BEAB16ADCD03}" type="presParOf" srcId="{05C6541A-0D80-4FA1-A37E-966885D675EA}" destId="{4CAAEBDE-34BB-40A8-9779-6E3E9CD2D3E6}" srcOrd="1" destOrd="0" presId="urn:microsoft.com/office/officeart/2005/8/layout/vList5"/>
    <dgm:cxn modelId="{E7EC987D-9005-487A-AFB7-CD0F2364D161}" type="presParOf" srcId="{05C6541A-0D80-4FA1-A37E-966885D675EA}" destId="{F807667B-48D1-4F41-A589-B48E5ED4F609}" srcOrd="2" destOrd="0" presId="urn:microsoft.com/office/officeart/2005/8/layout/vList5"/>
    <dgm:cxn modelId="{2ACD4E6E-EF75-4C0C-8AB5-F98DE8AC4715}" type="presParOf" srcId="{F807667B-48D1-4F41-A589-B48E5ED4F609}" destId="{06B4376C-F94B-4E7E-B282-9E3E95CC70A1}" srcOrd="0" destOrd="0" presId="urn:microsoft.com/office/officeart/2005/8/layout/vList5"/>
    <dgm:cxn modelId="{FAEC08CC-D87E-490C-BB6E-F271DD7F6D06}" type="presParOf" srcId="{05C6541A-0D80-4FA1-A37E-966885D675EA}" destId="{C1386E97-77C2-43CF-AEFF-5FB3C3A23FA0}" srcOrd="3" destOrd="0" presId="urn:microsoft.com/office/officeart/2005/8/layout/vList5"/>
    <dgm:cxn modelId="{A4C4A5B2-EC0D-4CEA-9C83-E36A24B29D00}" type="presParOf" srcId="{05C6541A-0D80-4FA1-A37E-966885D675EA}" destId="{579939C9-ACA2-4CA3-9D64-90CE70A477C2}" srcOrd="4" destOrd="0" presId="urn:microsoft.com/office/officeart/2005/8/layout/vList5"/>
    <dgm:cxn modelId="{95BB8C51-39BF-42EF-A33C-1F62BAE7B69D}" type="presParOf" srcId="{579939C9-ACA2-4CA3-9D64-90CE70A477C2}" destId="{10A625D2-54F9-4883-BA4E-229D60E30CE6}" srcOrd="0" destOrd="0" presId="urn:microsoft.com/office/officeart/2005/8/layout/vList5"/>
    <dgm:cxn modelId="{6AE8AE26-AE1C-44FF-9138-0663C040E653}" type="presParOf" srcId="{05C6541A-0D80-4FA1-A37E-966885D675EA}" destId="{27C35337-4391-44FE-8444-C6C11D2681B0}" srcOrd="5" destOrd="0" presId="urn:microsoft.com/office/officeart/2005/8/layout/vList5"/>
    <dgm:cxn modelId="{AB1E4938-F681-4BEB-B638-0F123D6E8A10}" type="presParOf" srcId="{05C6541A-0D80-4FA1-A37E-966885D675EA}" destId="{284A2990-9102-48FD-8AAC-00996F0F4A34}" srcOrd="6" destOrd="0" presId="urn:microsoft.com/office/officeart/2005/8/layout/vList5"/>
    <dgm:cxn modelId="{6C89D275-7AFC-4EAD-B03D-CCFEC2CA5E37}" type="presParOf" srcId="{284A2990-9102-48FD-8AAC-00996F0F4A34}" destId="{BA1B628E-96D6-45EA-B7AB-EE258A4AFD21}" srcOrd="0" destOrd="0" presId="urn:microsoft.com/office/officeart/2005/8/layout/vList5"/>
    <dgm:cxn modelId="{B05F2C8D-5FD7-465B-9344-79B1EBA7F3FA}" type="presParOf" srcId="{05C6541A-0D80-4FA1-A37E-966885D675EA}" destId="{877996DF-BB98-4016-A768-6FB97BE38A0F}" srcOrd="7" destOrd="0" presId="urn:microsoft.com/office/officeart/2005/8/layout/vList5"/>
    <dgm:cxn modelId="{B35E046E-5B91-44D1-B342-3A0E9746DF1C}" type="presParOf" srcId="{05C6541A-0D80-4FA1-A37E-966885D675EA}" destId="{723E846E-595C-4D9F-97BF-038A01277EA5}" srcOrd="8" destOrd="0" presId="urn:microsoft.com/office/officeart/2005/8/layout/vList5"/>
    <dgm:cxn modelId="{A731C134-7EEF-461A-8C6C-27EB79220EF7}" type="presParOf" srcId="{723E846E-595C-4D9F-97BF-038A01277EA5}" destId="{3E7A4BFF-44F9-47A0-B21C-2857B4C12BE8}" srcOrd="0" destOrd="0" presId="urn:microsoft.com/office/officeart/2005/8/layout/vList5"/>
    <dgm:cxn modelId="{19FBDE61-B12E-4E3E-AD69-20D3BF3BD9DA}" type="presParOf" srcId="{05C6541A-0D80-4FA1-A37E-966885D675EA}" destId="{ADC427C2-0C72-4A1B-A5B2-7C996B460246}" srcOrd="9" destOrd="0" presId="urn:microsoft.com/office/officeart/2005/8/layout/vList5"/>
    <dgm:cxn modelId="{1A742974-9021-41B3-9C41-DED041B703EF}" type="presParOf" srcId="{05C6541A-0D80-4FA1-A37E-966885D675EA}" destId="{20DBB7C2-AD51-4EB4-B9AE-16E32FEBB9D7}" srcOrd="10" destOrd="0" presId="urn:microsoft.com/office/officeart/2005/8/layout/vList5"/>
    <dgm:cxn modelId="{85345A74-EC47-4E9D-A577-DCF2A3E90C75}" type="presParOf" srcId="{20DBB7C2-AD51-4EB4-B9AE-16E32FEBB9D7}" destId="{BAAE6A1A-0B84-4670-949D-78A57C8ACB3A}" srcOrd="0" destOrd="0" presId="urn:microsoft.com/office/officeart/2005/8/layout/vList5"/>
    <dgm:cxn modelId="{AC8806E4-C707-4062-8A29-E38D2D2A76BD}" type="presParOf" srcId="{05C6541A-0D80-4FA1-A37E-966885D675EA}" destId="{03C9E9C1-D799-424A-9528-53F87D429584}" srcOrd="11" destOrd="0" presId="urn:microsoft.com/office/officeart/2005/8/layout/vList5"/>
    <dgm:cxn modelId="{1476696F-63CD-4D69-8B59-F56AA2898E49}" type="presParOf" srcId="{05C6541A-0D80-4FA1-A37E-966885D675EA}" destId="{1E8A8F36-1870-4356-93BC-6938FCAD494E}" srcOrd="12" destOrd="0" presId="urn:microsoft.com/office/officeart/2005/8/layout/vList5"/>
    <dgm:cxn modelId="{66CAF6AA-2F29-4064-921A-197C14981D34}" type="presParOf" srcId="{1E8A8F36-1870-4356-93BC-6938FCAD494E}" destId="{CE5ABABE-A048-4B44-9461-55905AEE6C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+mn-lt"/>
            </a:rPr>
            <a:t>Плана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2025 года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kern="1200" dirty="0">
            <a:solidFill>
              <a:schemeClr val="tx1"/>
            </a:solidFill>
            <a:latin typeface="+mn-lt"/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glow rad="63500">
            <a:schemeClr val="accent5">
              <a:hueOff val="-9933876"/>
              <a:satOff val="39811"/>
              <a:lumOff val="8628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4495"/>
          <a:ext cx="3816424" cy="569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1 604,4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0485" y="14495"/>
        <a:ext cx="3005938" cy="569439"/>
      </dsp:txXfrm>
    </dsp:sp>
    <dsp:sp modelId="{DC3D1057-3911-49DC-8B4B-4F8305BF098A}">
      <dsp:nvSpPr>
        <dsp:cNvPr id="0" name=""/>
        <dsp:cNvSpPr/>
      </dsp:nvSpPr>
      <dsp:spPr>
        <a:xfrm>
          <a:off x="3636" y="61244"/>
          <a:ext cx="708152" cy="4777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846305"/>
          <a:ext cx="3816424" cy="499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0485" y="1846305"/>
        <a:ext cx="3005938" cy="499403"/>
      </dsp:txXfrm>
    </dsp:sp>
    <dsp:sp modelId="{10414709-A3FF-419B-8BA0-6B96893FDF2B}">
      <dsp:nvSpPr>
        <dsp:cNvPr id="0" name=""/>
        <dsp:cNvSpPr/>
      </dsp:nvSpPr>
      <dsp:spPr>
        <a:xfrm>
          <a:off x="36846" y="609392"/>
          <a:ext cx="668629" cy="4608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07197"/>
          <a:ext cx="3816424" cy="540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5 936,3</a:t>
          </a:r>
        </a:p>
      </dsp:txBody>
      <dsp:txXfrm>
        <a:off x="810485" y="1207197"/>
        <a:ext cx="3005938" cy="540043"/>
      </dsp:txXfrm>
    </dsp:sp>
    <dsp:sp modelId="{B43CAF5A-DF0E-47F1-8B84-50B2394B9328}">
      <dsp:nvSpPr>
        <dsp:cNvPr id="0" name=""/>
        <dsp:cNvSpPr/>
      </dsp:nvSpPr>
      <dsp:spPr>
        <a:xfrm>
          <a:off x="31400" y="1172177"/>
          <a:ext cx="633877" cy="4328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4331710"/>
          <a:ext cx="3816424" cy="527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4 675,9</a:t>
          </a:r>
        </a:p>
      </dsp:txBody>
      <dsp:txXfrm>
        <a:off x="810485" y="4331710"/>
        <a:ext cx="3005938" cy="527827"/>
      </dsp:txXfrm>
    </dsp:sp>
    <dsp:sp modelId="{7DE197FE-AADA-44C3-8B2B-CF16D12E116A}">
      <dsp:nvSpPr>
        <dsp:cNvPr id="0" name=""/>
        <dsp:cNvSpPr/>
      </dsp:nvSpPr>
      <dsp:spPr>
        <a:xfrm>
          <a:off x="105309" y="3531591"/>
          <a:ext cx="670331" cy="3111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373085"/>
          <a:ext cx="3816424" cy="413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12,0</a:t>
          </a:r>
        </a:p>
      </dsp:txBody>
      <dsp:txXfrm>
        <a:off x="810485" y="2373085"/>
        <a:ext cx="3005938" cy="413172"/>
      </dsp:txXfrm>
    </dsp:sp>
    <dsp:sp modelId="{0EECD78B-C0A7-434E-9ADD-45852886C17A}">
      <dsp:nvSpPr>
        <dsp:cNvPr id="0" name=""/>
        <dsp:cNvSpPr/>
      </dsp:nvSpPr>
      <dsp:spPr>
        <a:xfrm>
          <a:off x="0" y="2373868"/>
          <a:ext cx="668629" cy="352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419828"/>
          <a:ext cx="3816424" cy="472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18,7</a:t>
          </a:r>
        </a:p>
      </dsp:txBody>
      <dsp:txXfrm>
        <a:off x="810485" y="3419828"/>
        <a:ext cx="3005938" cy="472007"/>
      </dsp:txXfrm>
    </dsp:sp>
    <dsp:sp modelId="{59208E79-B8A7-477C-B741-F3EAF6407C81}">
      <dsp:nvSpPr>
        <dsp:cNvPr id="0" name=""/>
        <dsp:cNvSpPr/>
      </dsp:nvSpPr>
      <dsp:spPr>
        <a:xfrm>
          <a:off x="31820" y="3935062"/>
          <a:ext cx="763284" cy="3776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80936-CFA3-47C1-AEFA-84D36CC659FE}">
      <dsp:nvSpPr>
        <dsp:cNvPr id="0" name=""/>
        <dsp:cNvSpPr/>
      </dsp:nvSpPr>
      <dsp:spPr>
        <a:xfrm>
          <a:off x="0" y="3888433"/>
          <a:ext cx="3672430" cy="44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Инициативные платежи 151,0</a:t>
          </a:r>
        </a:p>
      </dsp:txBody>
      <dsp:txXfrm>
        <a:off x="779905" y="3888433"/>
        <a:ext cx="2892524" cy="442766"/>
      </dsp:txXfrm>
    </dsp:sp>
    <dsp:sp modelId="{A2501DCA-870F-4348-8AC6-27A11625820C}">
      <dsp:nvSpPr>
        <dsp:cNvPr id="0" name=""/>
        <dsp:cNvSpPr/>
      </dsp:nvSpPr>
      <dsp:spPr>
        <a:xfrm>
          <a:off x="59598" y="3337678"/>
          <a:ext cx="763284" cy="37760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633255"/>
          <a:ext cx="3816424" cy="572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1 842,1</a:t>
          </a:r>
        </a:p>
      </dsp:txBody>
      <dsp:txXfrm>
        <a:off x="810485" y="633255"/>
        <a:ext cx="3005938" cy="572908"/>
      </dsp:txXfrm>
    </dsp:sp>
    <dsp:sp modelId="{844F59AA-F0BE-4A71-B9FB-41A33D108C7D}">
      <dsp:nvSpPr>
        <dsp:cNvPr id="0" name=""/>
        <dsp:cNvSpPr/>
      </dsp:nvSpPr>
      <dsp:spPr>
        <a:xfrm>
          <a:off x="0" y="2235063"/>
          <a:ext cx="668629" cy="523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905628"/>
          <a:ext cx="3816424" cy="512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 105,2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0485" y="2905628"/>
        <a:ext cx="3005938" cy="512019"/>
      </dsp:txXfrm>
    </dsp:sp>
    <dsp:sp modelId="{0B0E7E74-22FC-4D83-A5A8-B863E1A0FD16}">
      <dsp:nvSpPr>
        <dsp:cNvPr id="0" name=""/>
        <dsp:cNvSpPr/>
      </dsp:nvSpPr>
      <dsp:spPr>
        <a:xfrm>
          <a:off x="0" y="3452102"/>
          <a:ext cx="668614" cy="283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C502E-2D41-49DC-9878-DDD8DD253C61}">
      <dsp:nvSpPr>
        <dsp:cNvPr id="0" name=""/>
        <dsp:cNvSpPr/>
      </dsp:nvSpPr>
      <dsp:spPr>
        <a:xfrm>
          <a:off x="2628918" y="424"/>
          <a:ext cx="2957533" cy="680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 8 261,8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33644"/>
        <a:ext cx="2891093" cy="614067"/>
      </dsp:txXfrm>
    </dsp:sp>
    <dsp:sp modelId="{06B4376C-F94B-4E7E-B282-9E3E95CC70A1}">
      <dsp:nvSpPr>
        <dsp:cNvPr id="0" name=""/>
        <dsp:cNvSpPr/>
      </dsp:nvSpPr>
      <dsp:spPr>
        <a:xfrm>
          <a:off x="2628918" y="714957"/>
          <a:ext cx="2957533" cy="6805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317,3</a:t>
          </a:r>
        </a:p>
      </dsp:txBody>
      <dsp:txXfrm>
        <a:off x="2662138" y="748177"/>
        <a:ext cx="2891093" cy="614067"/>
      </dsp:txXfrm>
    </dsp:sp>
    <dsp:sp modelId="{10A625D2-54F9-4883-BA4E-229D60E30CE6}">
      <dsp:nvSpPr>
        <dsp:cNvPr id="0" name=""/>
        <dsp:cNvSpPr/>
      </dsp:nvSpPr>
      <dsp:spPr>
        <a:xfrm>
          <a:off x="2628918" y="1429489"/>
          <a:ext cx="2957533" cy="6805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безопасность 48,6</a:t>
          </a:r>
        </a:p>
      </dsp:txBody>
      <dsp:txXfrm>
        <a:off x="2662138" y="1462709"/>
        <a:ext cx="2891093" cy="614067"/>
      </dsp:txXfrm>
    </dsp:sp>
    <dsp:sp modelId="{BA1B628E-96D6-45EA-B7AB-EE258A4AFD21}">
      <dsp:nvSpPr>
        <dsp:cNvPr id="0" name=""/>
        <dsp:cNvSpPr/>
      </dsp:nvSpPr>
      <dsp:spPr>
        <a:xfrm>
          <a:off x="2628918" y="2144022"/>
          <a:ext cx="2957533" cy="68050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15,0</a:t>
          </a:r>
        </a:p>
      </dsp:txBody>
      <dsp:txXfrm>
        <a:off x="2662138" y="2177242"/>
        <a:ext cx="2891093" cy="614067"/>
      </dsp:txXfrm>
    </dsp:sp>
    <dsp:sp modelId="{3E7A4BFF-44F9-47A0-B21C-2857B4C12BE8}">
      <dsp:nvSpPr>
        <dsp:cNvPr id="0" name=""/>
        <dsp:cNvSpPr/>
      </dsp:nvSpPr>
      <dsp:spPr>
        <a:xfrm>
          <a:off x="2628918" y="2858554"/>
          <a:ext cx="2957533" cy="6805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1 126,1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2891774"/>
        <a:ext cx="2891093" cy="614067"/>
      </dsp:txXfrm>
    </dsp:sp>
    <dsp:sp modelId="{BAAE6A1A-0B84-4670-949D-78A57C8ACB3A}">
      <dsp:nvSpPr>
        <dsp:cNvPr id="0" name=""/>
        <dsp:cNvSpPr/>
      </dsp:nvSpPr>
      <dsp:spPr>
        <a:xfrm>
          <a:off x="2628918" y="3573087"/>
          <a:ext cx="2957533" cy="680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4 319,2</a:t>
          </a:r>
          <a:endParaRPr lang="ru-RU" sz="18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3606307"/>
        <a:ext cx="2891093" cy="614067"/>
      </dsp:txXfrm>
    </dsp:sp>
    <dsp:sp modelId="{CE5ABABE-A048-4B44-9461-55905AEE6CC1}">
      <dsp:nvSpPr>
        <dsp:cNvPr id="0" name=""/>
        <dsp:cNvSpPr/>
      </dsp:nvSpPr>
      <dsp:spPr>
        <a:xfrm>
          <a:off x="2628918" y="4287620"/>
          <a:ext cx="2957533" cy="6805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501,9</a:t>
          </a:r>
          <a:endParaRPr lang="ru-RU" sz="18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4320840"/>
        <a:ext cx="2891093" cy="61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0.58112</cdr:x>
      <cdr:y>0.0412</cdr:y>
    </cdr:from>
    <cdr:to>
      <cdr:x>0.86461</cdr:x>
      <cdr:y>0.10561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3772" y="23027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4 319,2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17.11.2023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01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17.11.2023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4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17.11.2023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11/17/2023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Дегтевского сельского поселения</a:t>
            </a:r>
            <a: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00372"/>
            <a:ext cx="8964488" cy="30003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Дегтевского сельского поселения Миллеровского района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  <a:endParaRPr lang="ru-RU" sz="2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130590"/>
              </p:ext>
            </p:extLst>
          </p:nvPr>
        </p:nvGraphicFramePr>
        <p:xfrm>
          <a:off x="600325" y="1628800"/>
          <a:ext cx="8175854" cy="3576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562"/>
                <a:gridCol w="1428790"/>
                <a:gridCol w="1428790"/>
                <a:gridCol w="1508168"/>
                <a:gridCol w="1587544"/>
              </a:tblGrid>
              <a:tr h="64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2023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2024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2025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2026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639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3599,0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4675,9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3663,2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3001,5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49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61389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Дотации 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3346,0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4358,4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3334,8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3001,3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80417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Субвенции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253,0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317,5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328,4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0,2</a:t>
                      </a:r>
                    </a:p>
                  </a:txBody>
                  <a:tcPr marL="0" marR="0" marT="0" marB="0"/>
                </a:tc>
              </a:tr>
              <a:tr h="9106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межбюджетные трансферты</a:t>
                      </a:r>
                    </a:p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18"/>
          <p:cNvSpPr/>
          <p:nvPr/>
        </p:nvSpPr>
        <p:spPr>
          <a:xfrm>
            <a:off x="543953" y="5572140"/>
            <a:ext cx="8600047" cy="4895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latin typeface="Times New Roman"/>
              </a:rPr>
              <a:t>*)</a:t>
            </a:r>
            <a:r>
              <a:rPr lang="en-US" sz="1598" b="1" i="0" spc="212" baseline="0" dirty="0">
                <a:latin typeface="Times New Roman"/>
              </a:rPr>
              <a:t> </a:t>
            </a:r>
            <a:r>
              <a:rPr lang="en-US" sz="1598" b="1" i="0" spc="0" baseline="0" dirty="0">
                <a:latin typeface="Arial,Bold"/>
              </a:rPr>
              <a:t>О</a:t>
            </a:r>
            <a:r>
              <a:rPr lang="en-US" sz="1598" b="1" i="0" spc="-27" baseline="0" dirty="0">
                <a:latin typeface="Arial,Bold"/>
              </a:rPr>
              <a:t>б</a:t>
            </a:r>
            <a:r>
              <a:rPr lang="en-US" sz="1598" b="1" i="0" spc="0" baseline="0" dirty="0">
                <a:latin typeface="Arial,Bold"/>
              </a:rPr>
              <a:t>ъ</a:t>
            </a:r>
            <a:r>
              <a:rPr lang="en-US" sz="1598" b="1" i="0" spc="-14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 err="1">
                <a:latin typeface="Arial,Bold"/>
              </a:rPr>
              <a:t>м</a:t>
            </a:r>
            <a:r>
              <a:rPr lang="en-US" sz="1598" b="1" i="0" spc="-12" baseline="0" dirty="0" err="1">
                <a:latin typeface="Arial,Bold"/>
              </a:rPr>
              <a:t>е</a:t>
            </a:r>
            <a:r>
              <a:rPr lang="en-US" sz="1598" b="1" i="0" spc="0" baseline="0" dirty="0" err="1">
                <a:latin typeface="Arial,Bold"/>
              </a:rPr>
              <a:t>жб</a:t>
            </a:r>
            <a:r>
              <a:rPr lang="en-US" sz="1598" b="1" i="0" spc="-20" baseline="0" dirty="0" err="1">
                <a:latin typeface="Arial,Bold"/>
              </a:rPr>
              <a:t>ю</a:t>
            </a:r>
            <a:r>
              <a:rPr lang="en-US" sz="1598" b="1" i="0" spc="0" baseline="0" dirty="0" err="1">
                <a:latin typeface="Arial,Bold"/>
              </a:rPr>
              <a:t>д</a:t>
            </a:r>
            <a:r>
              <a:rPr lang="en-US" sz="1598" b="1" i="0" spc="-28" baseline="0" dirty="0" err="1">
                <a:latin typeface="Arial,Bold"/>
              </a:rPr>
              <a:t>ж</a:t>
            </a:r>
            <a:r>
              <a:rPr lang="en-US" sz="1598" b="1" i="0" spc="-12" baseline="0" dirty="0" err="1">
                <a:latin typeface="Arial,Bold"/>
              </a:rPr>
              <a:t>е</a:t>
            </a:r>
            <a:r>
              <a:rPr lang="en-US" sz="1598" b="1" i="0" spc="0" baseline="0" dirty="0" err="1">
                <a:latin typeface="Arial,Bold"/>
              </a:rPr>
              <a:t>тных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транс</a:t>
            </a:r>
            <a:r>
              <a:rPr lang="en-US" sz="1598" b="1" i="0" spc="-31" baseline="0" dirty="0" err="1" smtClean="0">
                <a:latin typeface="Arial,Bold"/>
              </a:rPr>
              <a:t>ф</a:t>
            </a:r>
            <a:r>
              <a:rPr lang="en-US" sz="1598" b="1" i="0" spc="0" baseline="0" dirty="0" err="1" smtClean="0">
                <a:latin typeface="Arial,Bold"/>
              </a:rPr>
              <a:t>е</a:t>
            </a:r>
            <a:r>
              <a:rPr lang="en-US" sz="1598" b="1" i="0" spc="-15" baseline="0" dirty="0" err="1" smtClean="0">
                <a:latin typeface="Arial,Bold"/>
              </a:rPr>
              <a:t>р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0" baseline="0" dirty="0" err="1" smtClean="0">
                <a:latin typeface="Arial,Bold"/>
              </a:rPr>
              <a:t>ов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б</a:t>
            </a:r>
            <a:r>
              <a:rPr lang="en-US" sz="1598" b="1" i="0" spc="-63" baseline="0" dirty="0" err="1" smtClean="0">
                <a:latin typeface="Arial,Bold"/>
              </a:rPr>
              <a:t>у</a:t>
            </a:r>
            <a:r>
              <a:rPr lang="en-US" sz="1598" b="1" i="0" spc="0" baseline="0" dirty="0" err="1" smtClean="0">
                <a:latin typeface="Arial,Bold"/>
              </a:rPr>
              <a:t>д</a:t>
            </a:r>
            <a:r>
              <a:rPr lang="en-US" sz="1598" b="1" i="0" spc="-12" baseline="0" dirty="0" err="1" smtClean="0">
                <a:latin typeface="Arial,Bold"/>
              </a:rPr>
              <a:t>е</a:t>
            </a:r>
            <a:r>
              <a:rPr lang="en-US" sz="1598" b="1" i="0" spc="0" baseline="0" dirty="0" err="1" smtClean="0">
                <a:latin typeface="Arial,Bold"/>
              </a:rPr>
              <a:t>т</a:t>
            </a:r>
            <a:r>
              <a:rPr lang="en-US" sz="1598" b="1" i="0" spc="167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у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-39" baseline="0" dirty="0" err="1" smtClean="0">
                <a:latin typeface="Arial,Bold"/>
              </a:rPr>
              <a:t>о</a:t>
            </a:r>
            <a:r>
              <a:rPr lang="en-US" sz="1598" b="1" i="0" spc="0" baseline="0" dirty="0" err="1" smtClean="0">
                <a:latin typeface="Arial,Bold"/>
              </a:rPr>
              <a:t>чнен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ко</a:t>
            </a:r>
            <a:r>
              <a:rPr lang="en-US" sz="1598" b="1" i="0" spc="155" baseline="0" dirty="0" smtClean="0">
                <a:latin typeface="Arial"/>
              </a:rPr>
              <a:t> </a:t>
            </a:r>
            <a:r>
              <a:rPr lang="en-US" sz="1598" b="1" i="0" spc="-11" baseline="0" dirty="0" err="1" smtClean="0">
                <a:latin typeface="Arial,Bold"/>
              </a:rPr>
              <a:t>в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0" baseline="0" dirty="0" err="1" smtClean="0">
                <a:latin typeface="Arial,Bold"/>
              </a:rPr>
              <a:t>ор</a:t>
            </a:r>
            <a:r>
              <a:rPr lang="en-US" sz="1598" b="1" i="0" spc="-14" baseline="0" dirty="0" err="1" smtClean="0">
                <a:latin typeface="Arial,Bold"/>
              </a:rPr>
              <a:t>о</a:t>
            </a:r>
            <a:r>
              <a:rPr lang="en-US" sz="1598" b="1" i="0" spc="0" baseline="0" dirty="0" err="1" smtClean="0">
                <a:latin typeface="Arial,Bold"/>
              </a:rPr>
              <a:t>м</a:t>
            </a:r>
            <a:r>
              <a:rPr lang="en-US" sz="1598" b="1" i="0" spc="-22" baseline="0" dirty="0" err="1" smtClean="0">
                <a:latin typeface="Arial,Bold"/>
              </a:rPr>
              <a:t>у</a:t>
            </a:r>
            <a:r>
              <a:rPr lang="en-US" sz="1598" b="1" i="0" spc="155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чтению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smtClean="0">
                <a:latin typeface="Arial,Bold"/>
              </a:rPr>
              <a:t>проек</a:t>
            </a:r>
            <a:r>
              <a:rPr lang="en-US" sz="1598" b="1" i="0" spc="-15" baseline="0" dirty="0" smtClean="0">
                <a:latin typeface="Arial,Bold"/>
              </a:rPr>
              <a:t>т</a:t>
            </a:r>
            <a:r>
              <a:rPr lang="en-US" sz="1598" b="1" i="0" spc="0" baseline="0" dirty="0" smtClean="0">
                <a:latin typeface="Arial,Bold"/>
              </a:rPr>
              <a:t>а</a:t>
            </a:r>
            <a:r>
              <a:rPr lang="en-US" sz="1598" b="1" i="0" spc="0" baseline="0" dirty="0" smtClean="0">
                <a:latin typeface="Arial"/>
              </a:rPr>
              <a:t> </a:t>
            </a:r>
          </a:p>
          <a:p>
            <a:pPr marL="0">
              <a:lnSpc>
                <a:spcPts val="1921"/>
              </a:lnSpc>
            </a:pPr>
            <a:r>
              <a:rPr lang="en-US" sz="1596" b="1" i="0" spc="0" baseline="0" dirty="0" err="1" smtClean="0">
                <a:latin typeface="Arial,Bold"/>
              </a:rPr>
              <a:t>о</a:t>
            </a:r>
            <a:r>
              <a:rPr lang="en-US" sz="1596" b="1" i="0" spc="-41" baseline="0" dirty="0" err="1" smtClean="0">
                <a:latin typeface="Arial,Bold"/>
              </a:rPr>
              <a:t>б</a:t>
            </a:r>
            <a:r>
              <a:rPr lang="en-US" sz="1596" b="1" i="0" spc="0" baseline="0" dirty="0" err="1" smtClean="0">
                <a:latin typeface="Arial,Bold"/>
              </a:rPr>
              <a:t>лас</a:t>
            </a:r>
            <a:r>
              <a:rPr lang="en-US" sz="1596" b="1" i="0" spc="-14" baseline="0" dirty="0" err="1" smtClean="0">
                <a:latin typeface="Arial,Bold"/>
              </a:rPr>
              <a:t>т</a:t>
            </a:r>
            <a:r>
              <a:rPr lang="en-US" sz="1596" b="1" i="0" spc="0" baseline="0" dirty="0" err="1" smtClean="0">
                <a:latin typeface="Arial,Bold"/>
              </a:rPr>
              <a:t>но</a:t>
            </a:r>
            <a:r>
              <a:rPr lang="en-US" sz="1596" b="1" i="0" spc="-31" baseline="0" dirty="0" err="1" smtClean="0">
                <a:latin typeface="Arial,Bold"/>
              </a:rPr>
              <a:t>г</a:t>
            </a:r>
            <a:r>
              <a:rPr lang="en-US" sz="1596" b="1" i="0" spc="0" baseline="0" dirty="0" err="1" smtClean="0">
                <a:latin typeface="Arial,Bold"/>
              </a:rPr>
              <a:t>о</a:t>
            </a:r>
            <a:r>
              <a:rPr lang="en-US" sz="1596" b="1" i="0" spc="1167" baseline="0" dirty="0" smtClean="0">
                <a:latin typeface="Arial"/>
              </a:rPr>
              <a:t> </a:t>
            </a:r>
            <a:r>
              <a:rPr lang="en-US" sz="1596" b="1" i="0" spc="0" baseline="0" dirty="0" err="1" smtClean="0">
                <a:latin typeface="Arial,Bold"/>
              </a:rPr>
              <a:t>б</a:t>
            </a:r>
            <a:r>
              <a:rPr lang="en-US" sz="1596" b="1" i="0" spc="-19" baseline="0" dirty="0" err="1" smtClean="0">
                <a:latin typeface="Arial,Bold"/>
              </a:rPr>
              <a:t>ю</a:t>
            </a:r>
            <a:r>
              <a:rPr lang="en-US" sz="1596" b="1" i="0" spc="0" baseline="0" dirty="0" err="1" smtClean="0">
                <a:latin typeface="Arial,Bold"/>
              </a:rPr>
              <a:t>д</a:t>
            </a:r>
            <a:r>
              <a:rPr lang="en-US" sz="1596" b="1" i="0" spc="-27" baseline="0" dirty="0" err="1" smtClean="0">
                <a:latin typeface="Arial,Bold"/>
              </a:rPr>
              <a:t>ж</a:t>
            </a:r>
            <a:r>
              <a:rPr lang="en-US" sz="1596" b="1" i="0" spc="-11" baseline="0" dirty="0" err="1" smtClean="0">
                <a:latin typeface="Arial,Bold"/>
              </a:rPr>
              <a:t>е</a:t>
            </a:r>
            <a:r>
              <a:rPr lang="en-US" sz="1596" b="1" i="0" spc="0" baseline="0" dirty="0" err="1" smtClean="0">
                <a:latin typeface="Arial,Bold"/>
              </a:rPr>
              <a:t>т</a:t>
            </a:r>
            <a:r>
              <a:rPr lang="ru-RU" sz="1596" b="1" i="0" spc="0" baseline="0" dirty="0" smtClean="0">
                <a:latin typeface="Arial,Bold"/>
              </a:rPr>
              <a:t>а</a:t>
            </a:r>
            <a:endParaRPr lang="en-US" sz="1596" b="1" i="0" spc="0" baseline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Дегтевского сельского поселения Миллеровского района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1415432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357686" y="4500570"/>
            <a:ext cx="1000132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530948">
            <a:off x="4305611" y="4209942"/>
            <a:ext cx="1093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18,2 %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14725" y="2145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3197913373"/>
              </p:ext>
            </p:extLst>
          </p:nvPr>
        </p:nvGraphicFramePr>
        <p:xfrm>
          <a:off x="0" y="1189608"/>
          <a:ext cx="5548544" cy="551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214290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04" name="Picture 2004"/>
          <p:cNvPicPr>
            <a:picLocks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243" y="4077072"/>
            <a:ext cx="114300" cy="105155"/>
          </a:xfrm>
          <a:prstGeom prst="rect">
            <a:avLst/>
          </a:prstGeom>
          <a:noFill/>
          <a:extLst/>
        </p:spPr>
      </p:pic>
      <p:pic>
        <p:nvPicPr>
          <p:cNvPr id="2005" name="Picture 2005"/>
          <p:cNvPicPr>
            <a:picLocks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42" y="1572092"/>
            <a:ext cx="114300" cy="114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</p:pic>
      <p:pic>
        <p:nvPicPr>
          <p:cNvPr id="2006" name="Picture 2006"/>
          <p:cNvPicPr>
            <a:picLocks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226" y="2560849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7" name="Picture 2007"/>
          <p:cNvPicPr>
            <a:picLocks noChangeArrowheads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42" y="2094261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8" name="Picture 2008"/>
          <p:cNvPicPr>
            <a:picLocks noChangeArrowheads="1"/>
          </p:cNvPicPr>
          <p:nvPr/>
        </p:nvPicPr>
        <p:blipFill>
          <a:blip r:embed="rId10" cstate="print">
            <a:duotone>
              <a:prstClr val="black"/>
              <a:srgbClr val="1FD15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42" y="2996952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995" y="6277357"/>
            <a:ext cx="405384" cy="400811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107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Расходы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Дегтевского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marL="0" algn="ctr"/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 2024 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r>
              <a:rPr lang="en-US" b="1" i="0" spc="0" baseline="0" dirty="0">
                <a:solidFill>
                  <a:srgbClr val="1F497D"/>
                </a:solidFill>
                <a:latin typeface="Trebuchet MS,Bold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77643" y="1011517"/>
            <a:ext cx="3158750" cy="738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расходов</a:t>
            </a:r>
          </a:p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2024 году – 14 589,9 тыс. руб.</a:t>
            </a:r>
          </a:p>
          <a:p>
            <a:pPr marL="0"/>
            <a:r>
              <a:rPr lang="en-US" sz="1598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8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48" name="Rectangle 2048"/>
          <p:cNvSpPr/>
          <p:nvPr/>
        </p:nvSpPr>
        <p:spPr>
          <a:xfrm>
            <a:off x="5598100" y="4019361"/>
            <a:ext cx="2450607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 Социальная 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3" b="1" i="0" spc="-42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ика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501,9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2052"/>
          <p:cNvSpPr/>
          <p:nvPr/>
        </p:nvSpPr>
        <p:spPr>
          <a:xfrm>
            <a:off x="5540267" y="2041178"/>
            <a:ext cx="2633834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en-US" sz="1403" b="1" i="0" spc="-13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252,8</a:t>
            </a:r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053"/>
          <p:cNvSpPr/>
          <p:nvPr/>
        </p:nvSpPr>
        <p:spPr>
          <a:xfrm>
            <a:off x="5563736" y="1475853"/>
            <a:ext cx="1881925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en-US" sz="1403" b="1" i="0" spc="-22" baseline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3" b="1" i="0" spc="-85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en-US" sz="1403" b="1" i="0" spc="-16" baseline="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енные </a:t>
            </a:r>
          </a:p>
          <a:p>
            <a:pPr marL="0">
              <a:lnSpc>
                <a:spcPts val="1622"/>
              </a:lnSpc>
            </a:pP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en-US" sz="1403" b="1" i="0" spc="-32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8 261,8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2055"/>
          <p:cNvSpPr/>
          <p:nvPr/>
        </p:nvSpPr>
        <p:spPr>
          <a:xfrm>
            <a:off x="5548544" y="2492858"/>
            <a:ext cx="2981178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 -48,6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2056"/>
          <p:cNvSpPr/>
          <p:nvPr/>
        </p:nvSpPr>
        <p:spPr>
          <a:xfrm>
            <a:off x="5627002" y="2943869"/>
            <a:ext cx="3332129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 – 15,0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2060"/>
          <p:cNvSpPr/>
          <p:nvPr/>
        </p:nvSpPr>
        <p:spPr>
          <a:xfrm>
            <a:off x="865164" y="5457835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Rectangle 2061"/>
          <p:cNvSpPr/>
          <p:nvPr/>
        </p:nvSpPr>
        <p:spPr>
          <a:xfrm>
            <a:off x="386319" y="5791674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6412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873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548544" y="325487"/>
            <a:ext cx="29912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 Дегтевского 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Номер слайда 8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2008"/>
          <p:cNvPicPr>
            <a:picLocks noChangeArrowheads="1"/>
          </p:cNvPicPr>
          <p:nvPr/>
        </p:nvPicPr>
        <p:blipFill>
          <a:blip r:embed="rId10" cstate="print">
            <a:duotone>
              <a:prstClr val="black"/>
              <a:srgbClr val="95358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752" y="3254091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3" name="Rectangle 2048"/>
          <p:cNvSpPr/>
          <p:nvPr/>
        </p:nvSpPr>
        <p:spPr>
          <a:xfrm>
            <a:off x="5645093" y="3201008"/>
            <a:ext cx="2200602" cy="431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5" baseline="0" dirty="0" smtClean="0">
                <a:latin typeface="Times New Roman" pitchFamily="18" charset="0"/>
                <a:cs typeface="Times New Roman" pitchFamily="18" charset="0"/>
              </a:rPr>
              <a:t>Жилищно – коммунальное</a:t>
            </a:r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/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хозяйство – 1 126,1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008"/>
          <p:cNvPicPr>
            <a:picLocks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3800" y="3808319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5" name="Rectangle 2048"/>
          <p:cNvSpPr/>
          <p:nvPr/>
        </p:nvSpPr>
        <p:spPr>
          <a:xfrm>
            <a:off x="5768378" y="3718817"/>
            <a:ext cx="3071482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5" baseline="0" dirty="0" smtClean="0">
                <a:latin typeface="Times New Roman" pitchFamily="18" charset="0"/>
                <a:cs typeface="Times New Roman" pitchFamily="18" charset="0"/>
              </a:rPr>
              <a:t>Культура – кинематография 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 4 319,2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94184"/>
              </p:ext>
            </p:extLst>
          </p:nvPr>
        </p:nvGraphicFramePr>
        <p:xfrm>
          <a:off x="285721" y="1671320"/>
          <a:ext cx="8572559" cy="50324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2492"/>
                <a:gridCol w="1296689"/>
                <a:gridCol w="1296689"/>
                <a:gridCol w="1296689"/>
              </a:tblGrid>
              <a:tr h="282810">
                <a:tc>
                  <a:txBody>
                    <a:bodyPr/>
                    <a:lstStyle/>
                    <a:p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</a:tr>
              <a:tr h="4981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8125,6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7706,7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7982,4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 и безопасности людей на водных объектах»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97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Дегтевского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1204,5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599,5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624,6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82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</a:p>
                    <a:p>
                      <a:pPr algn="ctr"/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4284,6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4457,2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3568,4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482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</a:t>
                      </a:r>
                      <a:r>
                        <a:rPr lang="ru-RU" sz="120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поддержка граждан»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491,2</a:t>
                      </a: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доступным </a:t>
                      </a:r>
                      <a:br>
                        <a:rPr kumimoji="0" lang="ru-RU" sz="1200" kern="1200" dirty="0" smtClean="0"/>
                      </a:br>
                      <a:r>
                        <a:rPr kumimoji="0" lang="ru-RU" sz="1200" kern="1200" dirty="0" smtClean="0"/>
                        <a:t>и комфортным жильем населения Дегтевского сельского поселения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«Формирование</a:t>
                      </a:r>
                      <a:r>
                        <a:rPr lang="ru-RU" sz="120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современной городской среды на территории муниципального образования «Дегтевского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14166,7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13256,1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12668,1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423,2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701,8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1189,9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разделу «Культура, кинематография» на 2024 год</a:t>
            </a: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47705006"/>
              </p:ext>
            </p:extLst>
          </p:nvPr>
        </p:nvGraphicFramePr>
        <p:xfrm>
          <a:off x="0" y="142873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60648"/>
            <a:ext cx="33912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260648"/>
            <a:ext cx="32483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57818" y="4857760"/>
            <a:ext cx="2786082" cy="178595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93,2%)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4358,4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1538" y="4857760"/>
            <a:ext cx="2592288" cy="1785950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(6,8%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317,5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714488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4675,9,0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5982545">
            <a:off x="2306351" y="3619038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29"/>
          <p:cNvGrpSpPr/>
          <p:nvPr/>
        </p:nvGrpSpPr>
        <p:grpSpPr>
          <a:xfrm rot="16556065">
            <a:off x="5163404" y="3518536"/>
            <a:ext cx="1530908" cy="701809"/>
            <a:chOff x="3304843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3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Дегтевского сельского поселения на 2024-2026 годы</a:t>
            </a:r>
            <a:endParaRPr lang="ru-RU" sz="2800" b="1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49265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1500174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algn="ctr"/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2714620"/>
            <a:ext cx="7920000" cy="1080000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Дегтевского сельского поселения на 2024-2026 годы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5000636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Прогноз социально-экономического развития Дегтевского сельского поселения на 2024-2026 года</a:t>
            </a:r>
          </a:p>
          <a:p>
            <a:pPr algn="ctr"/>
            <a:endParaRPr lang="ru-RU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</a:t>
            </a:r>
            <a:r>
              <a:rPr lang="ru-RU" sz="1300" b="1" i="1" dirty="0" smtClean="0">
                <a:solidFill>
                  <a:schemeClr val="bg1"/>
                </a:solidFill>
                <a:cs typeface="Arial" pitchFamily="34" charset="0"/>
              </a:rPr>
              <a:t>программы</a:t>
            </a:r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Дегтевского сельского поселения</a:t>
            </a:r>
            <a:endParaRPr lang="ru-RU" sz="1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3857628"/>
            <a:ext cx="7920000" cy="108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Проект областного закона «Об областном бюджете на 2024 год и на плановый период 2025 и 2026 годов»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2644" y="618636"/>
            <a:ext cx="793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ОСНОВА ФОРМИРОВАНИЯ ПРОЕКТА БЮДЖЕТА ДЕГТЕВСКОГО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РАЙОНА НА</a:t>
            </a:r>
            <a:r>
              <a:rPr lang="en-US" b="1" i="0" spc="-15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2024</a:t>
            </a:r>
            <a:r>
              <a:rPr lang="ru-RU" b="1" dirty="0" smtClean="0"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 И НА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ПЛАНОВЫЙ ПЕРИОД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2025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2026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ГОДОВ</a:t>
            </a:r>
            <a:endParaRPr lang="en-US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42860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бюджета Дегтевского сельского поселения Миллеровского района на 2024 год и на плановый период 2025 и 2026 годов</a:t>
            </a:r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714412" y="2357430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42844" y="3071810"/>
            <a:ext cx="7715304" cy="85725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71472" y="3000373"/>
            <a:ext cx="7072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проектом областного закона «Об областном бюджете на 2024 год и на плановый период 2025 и 2026 годов»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71472" y="2357430"/>
            <a:ext cx="69294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357158" y="3857628"/>
            <a:ext cx="7776864" cy="142876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143116"/>
            <a:ext cx="1152128" cy="864097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3000372"/>
            <a:ext cx="936104" cy="714380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714752"/>
            <a:ext cx="1500166" cy="14578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учетом Плана мероприятий по росту доходного потенциала Дегтевского сельского поселения, оптимизации расходов  бюджета Дегтевского сельского поселения Миллеровского района и сокращению муниципального долга Дегтевского сельского поселения до 2025 года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57158" y="5429264"/>
            <a:ext cx="7776864" cy="107157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54292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357826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Дегтевского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60648"/>
            <a:ext cx="31763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1412776"/>
            <a:ext cx="6525938" cy="1087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 Дегтевского сельского поселения от 10.11.2023 № 109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Указ Президента РФ от 07.05.2018 № 204 «О национальных целях и стратегических задач развития Российской Федерации на период до 2025 года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571744"/>
            <a:ext cx="3960440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Устойчивость бюджетной системы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Повышение уровня жизни граждан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Достижение целей социально-экономического развития Дегтевского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539198617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00043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Дегтевского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1928802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42913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Дегтевского сельского поселения Миллеровского района на 2024-2026 годы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81612"/>
              </p:ext>
            </p:extLst>
          </p:nvPr>
        </p:nvGraphicFramePr>
        <p:xfrm>
          <a:off x="500035" y="1928802"/>
          <a:ext cx="8291186" cy="2523744"/>
        </p:xfrm>
        <a:graphic>
          <a:graphicData uri="http://schemas.openxmlformats.org/drawingml/2006/table">
            <a:tbl>
              <a:tblPr/>
              <a:tblGrid>
                <a:gridCol w="3000395"/>
                <a:gridCol w="1357322"/>
                <a:gridCol w="1285884"/>
                <a:gridCol w="1285884"/>
                <a:gridCol w="1361701"/>
              </a:tblGrid>
              <a:tr h="21600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Доходы, всего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11 935,5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14 589,9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13 957,9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13 858,0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8 336,5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9 914,0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10 294,7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10 856,5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599,0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4 675,9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3 663,2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3 001,5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Расходы, всего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11 935,5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14589,9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13 957,9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13 858,0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. Дефицит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(-),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(+)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7681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Основные параметры бюджета Дегтевского сельского поселения Миллеровского района на 2024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78408385"/>
              </p:ext>
            </p:extLst>
          </p:nvPr>
        </p:nvGraphicFramePr>
        <p:xfrm>
          <a:off x="323528" y="1772816"/>
          <a:ext cx="3816424" cy="49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51202774"/>
              </p:ext>
            </p:extLst>
          </p:nvPr>
        </p:nvGraphicFramePr>
        <p:xfrm>
          <a:off x="2857488" y="1772816"/>
          <a:ext cx="8215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14 589,9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14 589,9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69" y="127658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95540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6 409,3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16931" y="623343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Дегтевского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Дегтевского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3" y="5805264"/>
            <a:ext cx="424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cs typeface="Arial" charset="0"/>
              </a:rPr>
              <a:t>Щтрафы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, санкции, возмещение ущерба – 18,7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1 604,4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– 6 180,6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80,8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12,0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1 842,1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24,4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62754" y="6453336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5325348" y="639133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Инициативные платежи – 151,0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физических лиц в бюджет Дегтевского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877916"/>
              </p:ext>
            </p:extLst>
          </p:nvPr>
        </p:nvGraphicFramePr>
        <p:xfrm>
          <a:off x="1357290" y="1857364"/>
          <a:ext cx="71438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21474</TotalTime>
  <Words>1065</Words>
  <Application>Microsoft Office PowerPoint</Application>
  <PresentationFormat>Экран (4:3)</PresentationFormat>
  <Paragraphs>303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10195094</vt:lpstr>
      <vt:lpstr>Метро</vt:lpstr>
      <vt:lpstr>Администрация Дегтевского сельского поселения  </vt:lpstr>
      <vt:lpstr>Презентация PowerPoint</vt:lpstr>
      <vt:lpstr>Презентация PowerPoint</vt:lpstr>
      <vt:lpstr>Основные направления бюджетной и налоговой политики Дегтевского сельского поселения на 2024-2026 годы  </vt:lpstr>
      <vt:lpstr>Презентация PowerPoint</vt:lpstr>
      <vt:lpstr>Основные характеристики бюджета Дегтевского сельского поселения Миллеровского района на 2024-2026 годы</vt:lpstr>
      <vt:lpstr>Основные параметры бюджета Дегтевского сельского поселения Миллеровского района на 2024 год</vt:lpstr>
      <vt:lpstr>Презентация PowerPoint</vt:lpstr>
      <vt:lpstr>Динамика поступлений налога на доходы физических лиц в бюджет Дегтевского сельского поселения Миллеровского района</vt:lpstr>
      <vt:lpstr>Безвозмездные поступления от других бюджетов бюджетной системы Российской Федерации</vt:lpstr>
      <vt:lpstr>Динамика расходов  бюджета Дегтевского сельского поселения Миллеровского района                </vt:lpstr>
      <vt:lpstr>Презентация PowerPoint</vt:lpstr>
      <vt:lpstr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непрограммные расходы   </vt:lpstr>
      <vt:lpstr>Структура расходов по разделу «Культура, кинематография» на 2024 год           </vt:lpstr>
      <vt:lpstr>Презентация PowerPoint</vt:lpstr>
      <vt:lpstr>Структура муниципального долга Дегтевского сельского поселения на 2024-2026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2202</cp:revision>
  <dcterms:created xsi:type="dcterms:W3CDTF">2011-10-21T12:19:44Z</dcterms:created>
  <dcterms:modified xsi:type="dcterms:W3CDTF">2023-11-17T09:05:37Z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